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43"/>
  </p:notesMasterIdLst>
  <p:handoutMasterIdLst>
    <p:handoutMasterId r:id="rId44"/>
  </p:handoutMasterIdLst>
  <p:sldIdLst>
    <p:sldId id="290" r:id="rId5"/>
    <p:sldId id="295" r:id="rId6"/>
    <p:sldId id="296" r:id="rId7"/>
    <p:sldId id="298" r:id="rId8"/>
    <p:sldId id="299" r:id="rId9"/>
    <p:sldId id="300" r:id="rId10"/>
    <p:sldId id="297" r:id="rId11"/>
    <p:sldId id="301" r:id="rId12"/>
    <p:sldId id="303" r:id="rId13"/>
    <p:sldId id="304" r:id="rId14"/>
    <p:sldId id="305" r:id="rId15"/>
    <p:sldId id="302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21" r:id="rId26"/>
    <p:sldId id="320" r:id="rId27"/>
    <p:sldId id="319" r:id="rId28"/>
    <p:sldId id="318" r:id="rId29"/>
    <p:sldId id="324" r:id="rId30"/>
    <p:sldId id="325" r:id="rId31"/>
    <p:sldId id="326" r:id="rId32"/>
    <p:sldId id="327" r:id="rId33"/>
    <p:sldId id="330" r:id="rId34"/>
    <p:sldId id="329" r:id="rId35"/>
    <p:sldId id="332" r:id="rId36"/>
    <p:sldId id="333" r:id="rId37"/>
    <p:sldId id="331" r:id="rId38"/>
    <p:sldId id="328" r:id="rId39"/>
    <p:sldId id="323" r:id="rId40"/>
    <p:sldId id="322" r:id="rId41"/>
    <p:sldId id="317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752045-CB71-4F4B-B110-4437240E7EA1}">
          <p14:sldIdLst>
            <p14:sldId id="290"/>
            <p14:sldId id="295"/>
            <p14:sldId id="296"/>
            <p14:sldId id="298"/>
            <p14:sldId id="299"/>
            <p14:sldId id="300"/>
            <p14:sldId id="297"/>
            <p14:sldId id="301"/>
            <p14:sldId id="303"/>
            <p14:sldId id="304"/>
            <p14:sldId id="305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21"/>
            <p14:sldId id="320"/>
            <p14:sldId id="319"/>
            <p14:sldId id="318"/>
            <p14:sldId id="324"/>
            <p14:sldId id="325"/>
            <p14:sldId id="326"/>
            <p14:sldId id="327"/>
            <p14:sldId id="330"/>
            <p14:sldId id="329"/>
            <p14:sldId id="332"/>
            <p14:sldId id="333"/>
            <p14:sldId id="331"/>
            <p14:sldId id="328"/>
            <p14:sldId id="323"/>
            <p14:sldId id="322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Автор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FF5"/>
    <a:srgbClr val="1FA4A7"/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7" autoAdjust="0"/>
    <p:restoredTop sz="85602" autoAdjust="0"/>
  </p:normalViewPr>
  <p:slideViewPr>
    <p:cSldViewPr snapToGrid="0">
      <p:cViewPr varScale="1">
        <p:scale>
          <a:sx n="128" d="100"/>
          <a:sy n="128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2/3/21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2/3/21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2/3/21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1%D0%B0%D0%B9%D1%82-%D0%BA%D0%BE%D0%B4" TargetMode="External"/><Relationship Id="rId3" Type="http://schemas.openxmlformats.org/officeDocument/2006/relationships/hyperlink" Target="https://ru.wikipedia.org/wiki/CPython#cite_note-4" TargetMode="External"/><Relationship Id="rId7" Type="http://schemas.openxmlformats.org/officeDocument/2006/relationships/hyperlink" Target="https://ru.wikipedia.org/wiki/%D0%98%D0%BD%D1%82%D0%B5%D1%80%D0%BF%D1%80%D0%B5%D1%82%D0%B0%D1%82%D0%BE%D1%80" TargetMode="External"/><Relationship Id="rId2" Type="http://schemas.openxmlformats.org/officeDocument/2006/relationships/hyperlink" Target="https://ru.wikipedia.org/wiki/CPython#cite_note-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Python" TargetMode="External"/><Relationship Id="rId11" Type="http://schemas.openxmlformats.org/officeDocument/2006/relationships/hyperlink" Target="https://ru.wikipedia.org/wiki/%D0%9E%D1%82%D0%BA%D1%80%D1%8B%D1%82%D0%BE%D0%B5_%D0%BF%D1%80%D0%BE%D0%B3%D1%80%D0%B0%D0%BC%D0%BC%D0%BD%D0%BE%D0%B5_%D0%BE%D0%B1%D0%B5%D1%81%D0%BF%D0%B5%D1%87%D0%B5%D0%BD%D0%B8%D0%B5" TargetMode="External"/><Relationship Id="rId5" Type="http://schemas.openxmlformats.org/officeDocument/2006/relationships/hyperlink" Target="https://ru.wikipedia.org/wiki/%D0%AD%D1%82%D0%B0%D0%BB%D0%BE%D0%BD%D0%BD%D0%B0%D1%8F_%D1%80%D0%B5%D0%B0%D0%BB%D0%B8%D0%B7%D0%B0%D1%86%D0%B8%D1%8F_(%D0%B8%D0%BD%D1%84%D0%BE%D1%80%D0%BC%D0%B0%D1%82%D0%B8%D0%BA%D0%B0)" TargetMode="External"/><Relationship Id="rId10" Type="http://schemas.openxmlformats.org/officeDocument/2006/relationships/hyperlink" Target="https://ru.wikipedia.org/wiki/%D0%93%D0%B2%D0%B8%D0%B4%D0%BE_%D0%B2%D0%B0%D0%BD_%D0%A0%D0%BE%D1%81%D1%81%D1%83%D0%BC" TargetMode="External"/><Relationship Id="rId4" Type="http://schemas.openxmlformats.org/officeDocument/2006/relationships/hyperlink" Target="https://ru.wikipedia.org/wiki/CPython#cite_note-5" TargetMode="External"/><Relationship Id="rId9" Type="http://schemas.openxmlformats.org/officeDocument/2006/relationships/hyperlink" Target="https://ru.wikipedia.org/wiki/%D0%A1%D0%B8_(%D1%8F%D0%B7%D1%8B%D0%BA_%D0%BF%D1%80%D0%BE%D0%B3%D1%80%D0%B0%D0%BC%D0%BC%D0%B8%D1%80%D0%BE%D0%B2%D0%B0%D0%BD%D0%B8%D1%8F)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Microsoft_.NET" TargetMode="External"/><Relationship Id="rId3" Type="http://schemas.openxmlformats.org/officeDocument/2006/relationships/hyperlink" Target="https://ru.wikipedia.org/wiki/Python" TargetMode="External"/><Relationship Id="rId7" Type="http://schemas.openxmlformats.org/officeDocument/2006/relationships/hyperlink" Target="https://ru.wikipedia.org/wiki/Swing_(Java)" TargetMode="External"/><Relationship Id="rId12" Type="http://schemas.openxmlformats.org/officeDocument/2006/relationships/hyperlink" Target="https://ru.wikipedia.org/wiki/%D0%9A%D0%BE%D0%BC%D0%BF%D0%B8%D0%BB%D1%8F%D1%86%D0%B8%D1%8F_(%D0%BF%D1%80%D0%BE%D0%B3%D1%80%D0%B0%D0%BC%D0%BC%D0%B8%D1%80%D0%BE%D0%B2%D0%B0%D0%BD%D0%B8%D0%B5)" TargetMode="External"/><Relationship Id="rId2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8%D0%BD%D1%82%D0%B5%D1%80%D0%BF%D1%80%D0%B5%D1%82%D0%B0%D1%82%D0%BE%D1%80" TargetMode="External"/><Relationship Id="rId11" Type="http://schemas.openxmlformats.org/officeDocument/2006/relationships/hyperlink" Target="https://ru.wikipedia.org/wiki/%D0%A2%D1%80%D0%B0%D0%BD%D1%81%D0%BB%D1%8F%D1%82%D0%BE%D1%80" TargetMode="External"/><Relationship Id="rId5" Type="http://schemas.openxmlformats.org/officeDocument/2006/relationships/hyperlink" Target="https://ru.wikipedia.org/wiki/%D0%9A%D0%BE%D0%BC%D0%BF%D0%B8%D0%BB%D1%8F%D1%82%D0%BE%D1%80" TargetMode="External"/><Relationship Id="rId10" Type="http://schemas.openxmlformats.org/officeDocument/2006/relationships/hyperlink" Target="https://ru.wikipedia.org/wiki/CSharp" TargetMode="External"/><Relationship Id="rId4" Type="http://schemas.openxmlformats.org/officeDocument/2006/relationships/hyperlink" Target="https://ru.wikipedia.org/wiki/Java" TargetMode="External"/><Relationship Id="rId9" Type="http://schemas.openxmlformats.org/officeDocument/2006/relationships/hyperlink" Target="https://ru.wikipedia.org/wiki/Mono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JIT-%D0%BA%D0%BE%D0%BC%D0%BF%D0%B8%D0%BB%D1%8F%D1%86%D0%B8%D1%8F" TargetMode="External"/><Relationship Id="rId3" Type="http://schemas.openxmlformats.org/officeDocument/2006/relationships/hyperlink" Target="https://ru.wikipedia.org/wiki/Python" TargetMode="External"/><Relationship Id="rId7" Type="http://schemas.openxmlformats.org/officeDocument/2006/relationships/hyperlink" Target="https://en.wikipedia.org/wiki/Tracing_just-in-time_compilation" TargetMode="External"/><Relationship Id="rId2" Type="http://schemas.openxmlformats.org/officeDocument/2006/relationships/hyperlink" Target="https://ru.wikipedia.org/wiki/%D0%98%D0%BD%D1%82%D0%B5%D1%80%D0%BF%D1%80%D0%B5%D1%82%D0%B0%D1%82%D0%BE%D1%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/index.php?title=%D0%A2%D1%80%D0%B0%D1%81%D1%81%D0%B8%D1%80%D1%83%D1%8E%D1%89%D0%B0%D1%8F_JIT-%D0%BA%D0%BE%D0%BC%D0%BF%D0%B8%D0%BB%D1%8F%D1%86%D0%B8%D1%8F&amp;action=edit&amp;redlink=1" TargetMode="External"/><Relationship Id="rId5" Type="http://schemas.openxmlformats.org/officeDocument/2006/relationships/hyperlink" Target="https://ru.wikipedia.org/wiki/%D0%A1%D0%B8_(%D1%8F%D0%B7%D1%8B%D0%BA_%D0%BF%D1%80%D0%BE%D0%B3%D1%80%D0%B0%D0%BC%D0%BC%D0%B8%D1%80%D0%BE%D0%B2%D0%B0%D0%BD%D0%B8%D1%8F)" TargetMode="External"/><Relationship Id="rId4" Type="http://schemas.openxmlformats.org/officeDocument/2006/relationships/hyperlink" Target="https://ru.wikipedia.org/wiki/PyPy#RPython" TargetMode="External"/><Relationship Id="rId9" Type="http://schemas.openxmlformats.org/officeDocument/2006/relationships/hyperlink" Target="https://ru.wikipedia.org/wiki/%D0%90%D1%81%D1%81%D0%B5%D0%BC%D0%B1%D0%BB%D0%B5%D1%8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world.ru/" TargetMode="External"/><Relationship Id="rId2" Type="http://schemas.openxmlformats.org/officeDocument/2006/relationships/hyperlink" Target="https://pyth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eckio.org/" TargetMode="External"/><Relationship Id="rId4" Type="http://schemas.openxmlformats.org/officeDocument/2006/relationships/hyperlink" Target="https://repl.it/languages/python3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etbrains.com/pycharm" TargetMode="External"/><Relationship Id="rId2" Type="http://schemas.openxmlformats.org/officeDocument/2006/relationships/hyperlink" Target="https://anacond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l.it/languages/python3" TargetMode="External"/><Relationship Id="rId4" Type="http://schemas.openxmlformats.org/officeDocument/2006/relationships/hyperlink" Target="https://visualstudio.com/ru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A%D0%BE%D0%BC%D0%BF%D1%8C%D1%8E%D1%82%D0%B5%D1%80%D0%BD%D0%B0%D1%8F_%D0%BF%D1%80%D0%BE%D0%B3%D1%80%D0%B0%D0%BC%D0%BC%D0%B0" TargetMode="External"/><Relationship Id="rId3" Type="http://schemas.openxmlformats.org/officeDocument/2006/relationships/hyperlink" Target="https://ru.wikipedia.org/wiki/%D0%AF%D0%B7%D1%8B%D0%BA_%D1%81%D0%BF%D0%B5%D1%86%D0%B8%D1%84%D0%B8%D0%BA%D0%B0%D1%86%D0%B8%D0%B9" TargetMode="External"/><Relationship Id="rId7" Type="http://schemas.openxmlformats.org/officeDocument/2006/relationships/hyperlink" Target="https://ru.wikipedia.org/wiki/%D0%97%D0%BD%D0%B0%D1%87%D0%B5%D0%BD%D0%B8%D0%B5" TargetMode="External"/><Relationship Id="rId2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F%D1%80%D0%B8%D1%81%D0%B2%D0%B0%D0%B8%D0%B2%D0%B0%D0%BD%D0%B8%D0%B5_(%D0%BF%D1%80%D0%BE%D0%B3%D1%80%D0%B0%D0%BC%D0%BC%D0%B8%D1%80%D0%BE%D0%B2%D0%B0%D0%BD%D0%B8%D0%B5)" TargetMode="External"/><Relationship Id="rId5" Type="http://schemas.openxmlformats.org/officeDocument/2006/relationships/hyperlink" Target="https://ru.wikipedia.org/wiki/%D0%A2%D0%B8%D0%BF_%D0%B4%D0%B0%D0%BD%D0%BD%D1%8B%D1%85" TargetMode="External"/><Relationship Id="rId4" Type="http://schemas.openxmlformats.org/officeDocument/2006/relationships/hyperlink" Target="https://ru.wikipedia.org/wiki/%D0%9F%D0%B5%D1%80%D0%B5%D0%BC%D0%B5%D0%BD%D0%BD%D0%B0%D1%8F_(%D0%BF%D1%80%D0%BE%D0%B3%D1%80%D0%B0%D0%BC%D0%BC%D0%B8%D1%80%D0%BE%D0%B2%D0%B0%D0%BD%D0%B8%D0%B5)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Haskell" TargetMode="External"/><Relationship Id="rId3" Type="http://schemas.openxmlformats.org/officeDocument/2006/relationships/hyperlink" Target="https://ru.wikipedia.org/wiki/%D0%9C%D1%83%D0%BB%D1%8C%D1%82%D0%B8%D0%BF%D0%B0%D1%80%D0%B0%D0%B4%D0%B8%D0%B3%D0%BC%D0%B0%D0%BB%D1%8C%D0%BD%D0%BE%D0%B5_%D0%BF%D1%80%D0%BE%D0%B3%D1%80%D0%B0%D0%BC%D0%BC%D0%B8%D1%80%D0%BE%D0%B2%D0%B0%D0%BD%D0%B8%D0%B5" TargetMode="External"/><Relationship Id="rId7" Type="http://schemas.openxmlformats.org/officeDocument/2006/relationships/hyperlink" Target="https://ru.wikipedia.org/wiki/%D0%9F%D1%80%D0%B8%D1%81%D0%B2%D0%B0%D0%B8%D0%B2%D0%B0%D0%BD%D0%B8%D0%B5" TargetMode="External"/><Relationship Id="rId2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A1%D1%82%D1%80%D1%83%D0%BA%D1%82%D1%83%D1%80%D0%BD%D0%BE%D0%B5_%D0%BF%D1%80%D0%BE%D0%B3%D1%80%D0%B0%D0%BC%D0%BC%D0%B8%D1%80%D0%BE%D0%B2%D0%B0%D0%BD%D0%B8%D0%B5" TargetMode="External"/><Relationship Id="rId5" Type="http://schemas.openxmlformats.org/officeDocument/2006/relationships/hyperlink" Target="https://ru.wikipedia.org/wiki/%D0%A0%D0%B5%D0%BA%D1%83%D1%80%D1%81%D0%B8%D1%8F" TargetMode="External"/><Relationship Id="rId4" Type="http://schemas.openxmlformats.org/officeDocument/2006/relationships/hyperlink" Target="https://ru.wikipedia.org/wiki/%D0%9F%D0%B0%D1%80%D0%B0%D0%B4%D0%B8%D0%B3%D0%BC%D0%B0_%D0%BF%D1%80%D0%BE%D0%B3%D1%80%D0%B0%D0%BC%D0%BC%D0%B8%D1%80%D0%BE%D0%B2%D0%B0%D0%BD%D0%B8%D1%8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0" y="278308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course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270" y="4290951"/>
            <a:ext cx="8655200" cy="45720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2">
                    <a:lumMod val="90000"/>
                  </a:schemeClr>
                </a:solidFill>
              </a:rPr>
              <a:t>Python</a:t>
            </a:r>
            <a:endParaRPr lang="ru-RU" sz="4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6927-5538-4F4D-B9CD-108FDF0F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и версии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2C66-1591-2840-9673-2B63B8595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ru-RU" b="1" dirty="0"/>
              <a:t>В феврале 1991 исходный код языка был опубликован на </a:t>
            </a:r>
            <a:r>
              <a:rPr lang="en-US" b="1" dirty="0" err="1"/>
              <a:t>alt.sources</a:t>
            </a:r>
            <a:r>
              <a:rPr lang="en-US" dirty="0"/>
              <a:t>. </a:t>
            </a:r>
            <a:r>
              <a:rPr lang="ru-RU" dirty="0"/>
              <a:t>Уже тогда язык придерживался объектно-ориентированного подхода, мог работать с классами, наследованием, функциями, обработкой исключений и всеми основными структурами данных.</a:t>
            </a:r>
          </a:p>
          <a:p>
            <a:pPr fontAlgn="base"/>
            <a:r>
              <a:rPr lang="ru-RU" b="1" dirty="0"/>
              <a:t>В 2000 году вышла в релиз вторая версия </a:t>
            </a:r>
            <a:r>
              <a:rPr lang="en-US" b="1" dirty="0"/>
              <a:t>Python</a:t>
            </a:r>
            <a:r>
              <a:rPr lang="en-US" dirty="0"/>
              <a:t>. </a:t>
            </a:r>
            <a:r>
              <a:rPr lang="ru-RU" dirty="0"/>
              <a:t>В неё добавили много важных инструментов, включая поддержку Юникода и сборщик мусора.</a:t>
            </a:r>
          </a:p>
          <a:p>
            <a:pPr fontAlgn="base"/>
            <a:r>
              <a:rPr lang="ru-RU" b="1" dirty="0"/>
              <a:t>3 декабря 2008 в релиз вышла третья версия </a:t>
            </a:r>
            <a:r>
              <a:rPr lang="en-US" b="1" dirty="0"/>
              <a:t>Python, </a:t>
            </a:r>
            <a:r>
              <a:rPr lang="ru-RU" b="1" dirty="0"/>
              <a:t>которая является основной до сих пор</a:t>
            </a:r>
            <a:r>
              <a:rPr lang="ru-RU" dirty="0"/>
              <a:t>. Многие особенности языка были переделаны и стали несовместимы с предыдущими версиями. И хотя функциональность третьей версии ничем не уступает второй, развитие языка разделилось на две ветки. Кто-то продолжал использовать </a:t>
            </a:r>
            <a:r>
              <a:rPr lang="en-US" dirty="0"/>
              <a:t>Python 2, </a:t>
            </a:r>
            <a:r>
              <a:rPr lang="ru-RU" dirty="0"/>
              <a:t>чтобы поддерживать старые проекты, кто-то полностью перешёл на третью версию.</a:t>
            </a:r>
          </a:p>
          <a:p>
            <a:r>
              <a:rPr lang="ru-RU" dirty="0"/>
              <a:t>Дату смерти второй версии установили на 2015 год, однако, боясь не успеть перенести весь существующий код на </a:t>
            </a:r>
            <a:r>
              <a:rPr lang="en-US" dirty="0"/>
              <a:t>Python 3, </a:t>
            </a:r>
            <a:r>
              <a:rPr lang="ru-RU" b="1" dirty="0"/>
              <a:t>время жизни </a:t>
            </a:r>
            <a:r>
              <a:rPr lang="en-US" b="1" dirty="0"/>
              <a:t>Python 2 </a:t>
            </a:r>
            <a:r>
              <a:rPr lang="ru-RU" b="1" dirty="0"/>
              <a:t>продлили жизнь до 2020 года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5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76E9-0DC2-F049-853C-11F58A2A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9310-CF08-B04C-8911-CAC50897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 – </a:t>
            </a:r>
            <a:r>
              <a:rPr lang="ru-RU" dirty="0"/>
              <a:t>это будущее</a:t>
            </a:r>
          </a:p>
          <a:p>
            <a:r>
              <a:rPr lang="en-US" dirty="0"/>
              <a:t>Python 2 </a:t>
            </a:r>
            <a:r>
              <a:rPr lang="ru-RU" dirty="0"/>
              <a:t>и </a:t>
            </a:r>
            <a:r>
              <a:rPr lang="en-US" dirty="0"/>
              <a:t>Python 3 </a:t>
            </a:r>
            <a:r>
              <a:rPr lang="ru-RU" dirty="0"/>
              <a:t>частично совместимы</a:t>
            </a:r>
          </a:p>
          <a:p>
            <a:r>
              <a:rPr lang="ru-RU" dirty="0"/>
              <a:t> Поддержка </a:t>
            </a:r>
            <a:r>
              <a:rPr lang="en-US" dirty="0"/>
              <a:t>Python 2 </a:t>
            </a:r>
            <a:r>
              <a:rPr lang="ru-RU" dirty="0"/>
              <a:t>полностью прекратилась в 2020 году</a:t>
            </a:r>
          </a:p>
          <a:p>
            <a:r>
              <a:rPr lang="ru-RU" dirty="0"/>
              <a:t>Знаешь </a:t>
            </a:r>
            <a:r>
              <a:rPr lang="en-US" dirty="0"/>
              <a:t>Python 3? </a:t>
            </a:r>
            <a:r>
              <a:rPr lang="ru-RU" dirty="0"/>
              <a:t>Быстро перейдешь в </a:t>
            </a:r>
            <a:r>
              <a:rPr lang="en-US" dirty="0"/>
              <a:t>Python 2</a:t>
            </a:r>
          </a:p>
          <a:p>
            <a:r>
              <a:rPr lang="en-US" dirty="0"/>
              <a:t>Python 3 </a:t>
            </a:r>
            <a:r>
              <a:rPr lang="ru-RU" dirty="0"/>
              <a:t>работает с </a:t>
            </a:r>
            <a:r>
              <a:rPr lang="en-US" dirty="0"/>
              <a:t>Unicode </a:t>
            </a:r>
            <a:r>
              <a:rPr lang="ru-RU" dirty="0"/>
              <a:t>по умолчанию</a:t>
            </a:r>
          </a:p>
          <a:p>
            <a:r>
              <a:rPr lang="ru-RU" dirty="0"/>
              <a:t>Большинство библиотек переписаны на </a:t>
            </a:r>
            <a:r>
              <a:rPr lang="en-US" dirty="0"/>
              <a:t>Python 3 </a:t>
            </a:r>
          </a:p>
        </p:txBody>
      </p:sp>
    </p:spTree>
    <p:extLst>
      <p:ext uri="{BB962C8B-B14F-4D97-AF65-F5344CB8AC3E}">
        <p14:creationId xmlns:p14="http://schemas.microsoft.com/office/powerpoint/2010/main" val="81899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1235-EFFD-7A46-97CD-CFDE89A7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Реализации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705F-F695-4F44-BBA5-CBED38C87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/>
              <a:t>CPython</a:t>
            </a:r>
            <a:r>
              <a:rPr lang="en-US" sz="2000" dirty="0"/>
              <a:t> — </a:t>
            </a:r>
            <a:r>
              <a:rPr lang="ru-RU" sz="2000" dirty="0"/>
              <a:t>наиболее распространённая</a:t>
            </a:r>
            <a:r>
              <a:rPr lang="ru-RU" sz="2000" baseline="30000" dirty="0">
                <a:hlinkClick r:id="rId2"/>
              </a:rPr>
              <a:t>[3]</a:t>
            </a:r>
            <a:r>
              <a:rPr lang="ru-RU" sz="2000" dirty="0"/>
              <a:t>, де-факто</a:t>
            </a:r>
            <a:r>
              <a:rPr lang="ru-RU" sz="2000" baseline="30000" dirty="0">
                <a:hlinkClick r:id="rId3"/>
              </a:rPr>
              <a:t>[4]</a:t>
            </a:r>
            <a:r>
              <a:rPr lang="ru-RU" sz="2000" baseline="30000" dirty="0">
                <a:hlinkClick r:id="rId4"/>
              </a:rPr>
              <a:t>[5]</a:t>
            </a:r>
            <a:r>
              <a:rPr lang="ru-RU" sz="2000" dirty="0"/>
              <a:t> </a:t>
            </a:r>
            <a:r>
              <a:rPr lang="ru-RU" sz="2000" dirty="0">
                <a:hlinkClick r:id="rId5" tooltip="Эталонная реализация (информатика)"/>
              </a:rPr>
              <a:t>эталонная реализация</a:t>
            </a:r>
            <a:r>
              <a:rPr lang="ru-RU" sz="2000" dirty="0"/>
              <a:t> языка программирования </a:t>
            </a:r>
            <a:r>
              <a:rPr lang="en-US" sz="2000" dirty="0">
                <a:hlinkClick r:id="rId6" tooltip="Python"/>
              </a:rPr>
              <a:t>Python</a:t>
            </a:r>
            <a:r>
              <a:rPr lang="en-US" sz="2000" dirty="0"/>
              <a:t>. </a:t>
            </a:r>
            <a:r>
              <a:rPr lang="en-US" sz="2000" dirty="0" err="1"/>
              <a:t>CPython</a:t>
            </a:r>
            <a:r>
              <a:rPr lang="en-US" sz="2000" dirty="0"/>
              <a:t> </a:t>
            </a:r>
            <a:r>
              <a:rPr lang="ru-RU" sz="2000" dirty="0"/>
              <a:t>является </a:t>
            </a:r>
            <a:r>
              <a:rPr lang="ru-RU" sz="2000" dirty="0">
                <a:hlinkClick r:id="rId7" tooltip="Интерпретатор"/>
              </a:rPr>
              <a:t>интерпретатором</a:t>
            </a:r>
            <a:r>
              <a:rPr lang="ru-RU" sz="2000" dirty="0"/>
              <a:t> </a:t>
            </a:r>
            <a:r>
              <a:rPr lang="ru-RU" sz="2000" dirty="0">
                <a:hlinkClick r:id="rId8" tooltip="Байт-код"/>
              </a:rPr>
              <a:t>байт-кода</a:t>
            </a:r>
            <a:r>
              <a:rPr lang="ru-RU" sz="2000" dirty="0"/>
              <a:t>, написан на </a:t>
            </a:r>
            <a:r>
              <a:rPr lang="en-US" sz="2000" dirty="0">
                <a:hlinkClick r:id="rId9" tooltip="Си (язык программирования)"/>
              </a:rPr>
              <a:t>C</a:t>
            </a:r>
            <a:r>
              <a:rPr lang="en-US" sz="2000" dirty="0"/>
              <a:t>. </a:t>
            </a:r>
            <a:r>
              <a:rPr lang="ru-RU" sz="2000" dirty="0"/>
              <a:t>Разработка ведётся группой разработчиков под руководством создателя </a:t>
            </a:r>
            <a:r>
              <a:rPr lang="en-US" sz="2000" dirty="0"/>
              <a:t>Python </a:t>
            </a:r>
            <a:r>
              <a:rPr lang="ru-RU" sz="2000" dirty="0">
                <a:hlinkClick r:id="rId10" tooltip="Гвидо ван Россум"/>
              </a:rPr>
              <a:t>Гвидо ван Россума</a:t>
            </a:r>
            <a:r>
              <a:rPr lang="ru-RU" sz="2000" dirty="0"/>
              <a:t>. </a:t>
            </a:r>
            <a:r>
              <a:rPr lang="en-US" sz="2000" dirty="0" err="1"/>
              <a:t>CPython</a:t>
            </a:r>
            <a:r>
              <a:rPr lang="en-US" sz="2000" dirty="0"/>
              <a:t> </a:t>
            </a:r>
            <a:r>
              <a:rPr lang="ru-RU" sz="2000" dirty="0"/>
              <a:t>является </a:t>
            </a:r>
            <a:r>
              <a:rPr lang="ru-RU" sz="2000" dirty="0">
                <a:hlinkClick r:id="rId11" tooltip="Открытое программное обеспечение"/>
              </a:rPr>
              <a:t>программным обеспечением с открытым исходным кодом</a:t>
            </a:r>
            <a:r>
              <a:rPr lang="ru-RU" sz="2000" dirty="0"/>
              <a:t>.</a:t>
            </a:r>
            <a:endParaRPr lang="en-US" sz="2000" dirty="0"/>
          </a:p>
          <a:p>
            <a:r>
              <a:rPr lang="ru-RU" sz="2000" dirty="0"/>
              <a:t>Работает как интерпретатор байт-кода, полученного в результате компиляции исходной </a:t>
            </a:r>
            <a:r>
              <a:rPr lang="en-US" sz="2000" dirty="0"/>
              <a:t>Python-</a:t>
            </a:r>
            <a:r>
              <a:rPr lang="ru-RU" sz="2000" dirty="0"/>
              <a:t>программы</a:t>
            </a:r>
          </a:p>
          <a:p>
            <a:endParaRPr lang="ru-RU" sz="2000" dirty="0"/>
          </a:p>
          <a:p>
            <a:pPr marL="0" indent="0" algn="ctr">
              <a:buNone/>
            </a:pPr>
            <a:r>
              <a:rPr lang="en-US" sz="2400" dirty="0"/>
              <a:t>*.</a:t>
            </a:r>
            <a:r>
              <a:rPr lang="en-US" sz="2400" dirty="0" err="1"/>
              <a:t>py</a:t>
            </a:r>
            <a:r>
              <a:rPr lang="en-US" sz="2400" dirty="0"/>
              <a:t> - *.</a:t>
            </a:r>
            <a:r>
              <a:rPr lang="en-US" sz="2400" dirty="0" err="1"/>
              <a:t>pyc</a:t>
            </a:r>
            <a:r>
              <a:rPr lang="en-US" sz="2400" dirty="0"/>
              <a:t>(</a:t>
            </a:r>
            <a:r>
              <a:rPr lang="ru-RU" sz="2400" dirty="0"/>
              <a:t>файл с байт-кодом) -  выполнение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866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8BF7-CEDF-A641-875A-FB5AAF41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Реализации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ADB3-2AC3-C94F-B5CB-FB6FDB1B4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Jython</a:t>
            </a:r>
            <a:r>
              <a:rPr lang="en-US" dirty="0"/>
              <a:t> — </a:t>
            </a:r>
            <a:r>
              <a:rPr lang="ru-RU" dirty="0"/>
              <a:t>это реализация </a:t>
            </a:r>
            <a:r>
              <a:rPr lang="ru-RU" dirty="0">
                <a:hlinkClick r:id="rId2"/>
              </a:rPr>
              <a:t>языка</a:t>
            </a:r>
            <a:r>
              <a:rPr lang="ru-RU" dirty="0"/>
              <a:t> </a:t>
            </a:r>
            <a:r>
              <a:rPr lang="en-US" dirty="0">
                <a:hlinkClick r:id="rId3" tooltip="Python"/>
              </a:rPr>
              <a:t>Python</a:t>
            </a:r>
            <a:r>
              <a:rPr lang="en-US" dirty="0"/>
              <a:t> </a:t>
            </a:r>
            <a:r>
              <a:rPr lang="ru-RU" dirty="0"/>
              <a:t>на языке </a:t>
            </a:r>
            <a:r>
              <a:rPr lang="en-US" dirty="0">
                <a:hlinkClick r:id="rId4" tooltip="Java"/>
              </a:rPr>
              <a:t>Java</a:t>
            </a:r>
            <a:r>
              <a:rPr lang="en-US" dirty="0"/>
              <a:t>. </a:t>
            </a:r>
            <a:r>
              <a:rPr lang="ru-RU" dirty="0"/>
              <a:t>Первоначальное имя проекта — </a:t>
            </a:r>
            <a:r>
              <a:rPr lang="en-US" i="1" dirty="0" err="1"/>
              <a:t>JPython</a:t>
            </a:r>
            <a:r>
              <a:rPr lang="en-US" dirty="0"/>
              <a:t>, </a:t>
            </a:r>
            <a:r>
              <a:rPr lang="ru-RU" dirty="0"/>
              <a:t>которое пришлось поменять из-за конфликта с одноименным проектом (имя было занято на хостинге </a:t>
            </a:r>
            <a:r>
              <a:rPr lang="en-US" dirty="0" err="1"/>
              <a:t>sourceforge.net</a:t>
            </a:r>
            <a:r>
              <a:rPr lang="en-US" dirty="0"/>
              <a:t>), </a:t>
            </a:r>
            <a:r>
              <a:rPr lang="ru-RU" dirty="0"/>
              <a:t>одновременно и </a:t>
            </a:r>
            <a:r>
              <a:rPr lang="ru-RU" dirty="0">
                <a:hlinkClick r:id="rId5" tooltip="Компилятор"/>
              </a:rPr>
              <a:t>компилятор</a:t>
            </a:r>
            <a:r>
              <a:rPr lang="ru-RU" dirty="0"/>
              <a:t>, и </a:t>
            </a:r>
            <a:r>
              <a:rPr lang="ru-RU" dirty="0">
                <a:hlinkClick r:id="rId6" tooltip="Интерпретатор"/>
              </a:rPr>
              <a:t>интерпретатор</a:t>
            </a:r>
            <a:r>
              <a:rPr lang="ru-RU" dirty="0"/>
              <a:t>.</a:t>
            </a:r>
          </a:p>
          <a:p>
            <a:r>
              <a:rPr lang="ru-RU" dirty="0"/>
              <a:t>Программы, выполняющиеся в среде </a:t>
            </a:r>
            <a:r>
              <a:rPr lang="en-US" b="1" dirty="0" err="1"/>
              <a:t>Jython</a:t>
            </a:r>
            <a:r>
              <a:rPr lang="en-US" dirty="0"/>
              <a:t>, </a:t>
            </a:r>
            <a:r>
              <a:rPr lang="ru-RU" dirty="0"/>
              <a:t>могут одновременно использовать классы языков </a:t>
            </a:r>
            <a:r>
              <a:rPr lang="en-US" dirty="0"/>
              <a:t>Java </a:t>
            </a:r>
            <a:r>
              <a:rPr lang="ru-RU" dirty="0"/>
              <a:t>и </a:t>
            </a:r>
            <a:r>
              <a:rPr lang="en-US" dirty="0"/>
              <a:t>Python, </a:t>
            </a:r>
            <a:r>
              <a:rPr lang="ru-RU" dirty="0"/>
              <a:t>используя, например, классы стандартной библиотеки </a:t>
            </a:r>
            <a:r>
              <a:rPr lang="en-US" dirty="0">
                <a:hlinkClick r:id="rId7" tooltip="Swing (Java)"/>
              </a:rPr>
              <a:t>Swing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IronPython</a:t>
            </a:r>
            <a:r>
              <a:rPr lang="en-US" dirty="0"/>
              <a:t> — </a:t>
            </a:r>
            <a:r>
              <a:rPr lang="ru-RU" dirty="0"/>
              <a:t>одна из основных реализаций языка </a:t>
            </a:r>
            <a:r>
              <a:rPr lang="en-US" dirty="0">
                <a:hlinkClick r:id="rId3" tooltip="Python"/>
              </a:rPr>
              <a:t>Python</a:t>
            </a:r>
            <a:r>
              <a:rPr lang="en-US" dirty="0"/>
              <a:t>, </a:t>
            </a:r>
            <a:r>
              <a:rPr lang="ru-RU" dirty="0"/>
              <a:t>предназначенная для платформы </a:t>
            </a:r>
            <a:r>
              <a:rPr lang="en-US" dirty="0">
                <a:hlinkClick r:id="rId8" tooltip="Microsoft .NET"/>
              </a:rPr>
              <a:t>Microsoft .NET</a:t>
            </a:r>
            <a:r>
              <a:rPr lang="en-US" dirty="0"/>
              <a:t> </a:t>
            </a:r>
            <a:r>
              <a:rPr lang="ru-RU" dirty="0"/>
              <a:t>или </a:t>
            </a:r>
            <a:r>
              <a:rPr lang="en-US" dirty="0">
                <a:hlinkClick r:id="rId9" tooltip="Mono"/>
              </a:rPr>
              <a:t>Mono</a:t>
            </a:r>
            <a:r>
              <a:rPr lang="en-US" dirty="0"/>
              <a:t>. </a:t>
            </a:r>
            <a:r>
              <a:rPr lang="ru-RU" dirty="0"/>
              <a:t>Полностью написан на </a:t>
            </a:r>
            <a:r>
              <a:rPr lang="en-US" dirty="0">
                <a:hlinkClick r:id="rId10" tooltip="CSharp"/>
              </a:rPr>
              <a:t>C#</a:t>
            </a:r>
            <a:r>
              <a:rPr lang="en-US" dirty="0"/>
              <a:t>, </a:t>
            </a:r>
            <a:r>
              <a:rPr lang="ru-RU" dirty="0"/>
              <a:t>и является </a:t>
            </a:r>
            <a:r>
              <a:rPr lang="ru-RU" dirty="0">
                <a:hlinkClick r:id="rId11" tooltip="Транслятор"/>
              </a:rPr>
              <a:t>транслятором</a:t>
            </a:r>
            <a:r>
              <a:rPr lang="ru-RU" dirty="0"/>
              <a:t> компилирующего типа.</a:t>
            </a:r>
          </a:p>
          <a:p>
            <a:r>
              <a:rPr lang="ru-RU" dirty="0"/>
              <a:t>В </a:t>
            </a:r>
            <a:r>
              <a:rPr lang="en-US" dirty="0" err="1"/>
              <a:t>IronPython</a:t>
            </a:r>
            <a:r>
              <a:rPr lang="en-US" dirty="0"/>
              <a:t> </a:t>
            </a:r>
            <a:r>
              <a:rPr lang="ru-RU" dirty="0"/>
              <a:t>можно использовать типы </a:t>
            </a:r>
            <a:r>
              <a:rPr lang="ru-RU" dirty="0">
                <a:hlinkClick r:id="rId8" tooltip="Microsoft .NET"/>
              </a:rPr>
              <a:t>.</a:t>
            </a:r>
            <a:r>
              <a:rPr lang="en-US" dirty="0">
                <a:hlinkClick r:id="rId8" tooltip="Microsoft .NET"/>
              </a:rPr>
              <a:t>NET</a:t>
            </a:r>
            <a:r>
              <a:rPr lang="en-US" dirty="0"/>
              <a:t>. </a:t>
            </a:r>
            <a:r>
              <a:rPr lang="ru-RU" dirty="0"/>
              <a:t>Также можно из </a:t>
            </a:r>
            <a:r>
              <a:rPr lang="ru-RU" dirty="0">
                <a:hlinkClick r:id="rId8" tooltip="Microsoft .NET"/>
              </a:rPr>
              <a:t>.</a:t>
            </a:r>
            <a:r>
              <a:rPr lang="en-US" dirty="0">
                <a:hlinkClick r:id="rId8" tooltip="Microsoft .NET"/>
              </a:rPr>
              <a:t>NET</a:t>
            </a:r>
            <a:r>
              <a:rPr lang="en-US" dirty="0"/>
              <a:t> </a:t>
            </a:r>
            <a:r>
              <a:rPr lang="ru-RU" dirty="0"/>
              <a:t>кода использовать </a:t>
            </a:r>
            <a:r>
              <a:rPr lang="en-US" dirty="0" err="1"/>
              <a:t>IronPython</a:t>
            </a:r>
            <a:r>
              <a:rPr lang="en-US" dirty="0"/>
              <a:t> </a:t>
            </a:r>
            <a:r>
              <a:rPr lang="ru-RU" dirty="0"/>
              <a:t>код, посредством хостинга </a:t>
            </a:r>
            <a:r>
              <a:rPr lang="en-US" dirty="0" err="1"/>
              <a:t>IronPython</a:t>
            </a:r>
            <a:r>
              <a:rPr lang="en-US" dirty="0"/>
              <a:t> </a:t>
            </a:r>
            <a:r>
              <a:rPr lang="ru-RU" dirty="0"/>
              <a:t>системы или предварительной </a:t>
            </a:r>
            <a:r>
              <a:rPr lang="ru-RU" dirty="0">
                <a:hlinkClick r:id="rId12" tooltip="Компиляция (программирование)"/>
              </a:rPr>
              <a:t>сборки</a:t>
            </a:r>
            <a:r>
              <a:rPr lang="ru-RU" dirty="0"/>
              <a:t> </a:t>
            </a:r>
            <a:r>
              <a:rPr lang="en-US" dirty="0" err="1"/>
              <a:t>IronPython</a:t>
            </a:r>
            <a:r>
              <a:rPr lang="en-US" dirty="0"/>
              <a:t> </a:t>
            </a:r>
            <a:r>
              <a:rPr lang="ru-RU" dirty="0"/>
              <a:t>кода.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5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E172-3CC0-674C-969F-CBB46368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Реализации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0AE4A-216E-1244-A9CE-9DA5548F4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PyPy</a:t>
            </a:r>
            <a:r>
              <a:rPr lang="en-US" dirty="0"/>
              <a:t> — </a:t>
            </a:r>
            <a:r>
              <a:rPr lang="ru-RU" dirty="0">
                <a:hlinkClick r:id="rId2" tooltip="Интерпретатор"/>
              </a:rPr>
              <a:t>интерпретатор</a:t>
            </a:r>
            <a:r>
              <a:rPr lang="ru-RU" dirty="0"/>
              <a:t> языка программирования </a:t>
            </a:r>
            <a:r>
              <a:rPr lang="en-US" dirty="0">
                <a:hlinkClick r:id="rId3" tooltip="Python"/>
              </a:rPr>
              <a:t>Python</a:t>
            </a:r>
            <a:r>
              <a:rPr lang="en-US" dirty="0"/>
              <a:t>. </a:t>
            </a:r>
            <a:r>
              <a:rPr lang="en-US" dirty="0" err="1"/>
              <a:t>PyPy</a:t>
            </a:r>
            <a:r>
              <a:rPr lang="en-US" dirty="0"/>
              <a:t> </a:t>
            </a:r>
            <a:r>
              <a:rPr lang="ru-RU" dirty="0"/>
              <a:t>в начале своего существования был интерпретатором </a:t>
            </a:r>
            <a:r>
              <a:rPr lang="en-US" dirty="0"/>
              <a:t>Python, </a:t>
            </a:r>
            <a:r>
              <a:rPr lang="ru-RU" dirty="0"/>
              <a:t>написанным на </a:t>
            </a:r>
            <a:r>
              <a:rPr lang="en-US" dirty="0"/>
              <a:t>Python. </a:t>
            </a:r>
            <a:r>
              <a:rPr lang="ru-RU" dirty="0"/>
              <a:t>Текущие версии </a:t>
            </a:r>
            <a:r>
              <a:rPr lang="en-US" dirty="0" err="1"/>
              <a:t>PyPy</a:t>
            </a:r>
            <a:r>
              <a:rPr lang="en-US" dirty="0"/>
              <a:t> </a:t>
            </a:r>
            <a:r>
              <a:rPr lang="ru-RU" dirty="0"/>
              <a:t>транслируются из </a:t>
            </a:r>
            <a:r>
              <a:rPr lang="en-US" dirty="0">
                <a:hlinkClick r:id="rId4" tooltip="PyPy"/>
              </a:rPr>
              <a:t>RPython</a:t>
            </a:r>
            <a:r>
              <a:rPr lang="en-US" dirty="0"/>
              <a:t> </a:t>
            </a:r>
            <a:r>
              <a:rPr lang="ru-RU" dirty="0"/>
              <a:t>в </a:t>
            </a:r>
            <a:r>
              <a:rPr lang="ru-RU" dirty="0">
                <a:hlinkClick r:id="rId5" tooltip="Си (язык программирования)"/>
              </a:rPr>
              <a:t>Си</a:t>
            </a:r>
            <a:r>
              <a:rPr lang="ru-RU" dirty="0"/>
              <a:t> и компилируются. В </a:t>
            </a:r>
            <a:r>
              <a:rPr lang="en-US" dirty="0" err="1"/>
              <a:t>PyPy</a:t>
            </a:r>
            <a:r>
              <a:rPr lang="en-US" dirty="0"/>
              <a:t> </a:t>
            </a:r>
            <a:r>
              <a:rPr lang="ru-RU" dirty="0"/>
              <a:t>встроен </a:t>
            </a:r>
            <a:r>
              <a:rPr lang="ru-RU" dirty="0">
                <a:hlinkClick r:id="rId6" tooltip="Трассирующая JIT-компиляция (страница отсутствует)"/>
              </a:rPr>
              <a:t>трассирующий</a:t>
            </a:r>
            <a:r>
              <a:rPr lang="ru-RU" baseline="30000" dirty="0">
                <a:hlinkClick r:id="rId7" tooltip="en:Tracing just-in-time compilation"/>
              </a:rPr>
              <a:t>[</a:t>
            </a:r>
            <a:r>
              <a:rPr lang="en-US" baseline="30000" dirty="0">
                <a:hlinkClick r:id="rId7" tooltip="en:Tracing just-in-time compilation"/>
              </a:rPr>
              <a:t>en]</a:t>
            </a:r>
            <a:r>
              <a:rPr lang="en-US" dirty="0"/>
              <a:t> </a:t>
            </a:r>
            <a:r>
              <a:rPr lang="en-US" dirty="0">
                <a:hlinkClick r:id="rId8" tooltip="JIT-компиляция"/>
              </a:rPr>
              <a:t>JIT-</a:t>
            </a:r>
            <a:r>
              <a:rPr lang="ru-RU" dirty="0">
                <a:hlinkClick r:id="rId8" tooltip="JIT-компиляция"/>
              </a:rPr>
              <a:t>компилятор</a:t>
            </a:r>
            <a:r>
              <a:rPr lang="ru-RU" dirty="0"/>
              <a:t>, который может превращать код на </a:t>
            </a:r>
            <a:r>
              <a:rPr lang="en-US" dirty="0"/>
              <a:t>Python </a:t>
            </a:r>
            <a:r>
              <a:rPr lang="ru-RU" dirty="0"/>
              <a:t>в </a:t>
            </a:r>
            <a:r>
              <a:rPr lang="ru-RU" dirty="0">
                <a:hlinkClick r:id="rId9" tooltip="Ассемблер"/>
              </a:rPr>
              <a:t>машинный код</a:t>
            </a:r>
            <a:r>
              <a:rPr lang="ru-RU" dirty="0"/>
              <a:t> во время выполнения программы.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1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3DB4-5662-A942-94C0-CCD0F0A9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  <a:endParaRPr lang="en-US" dirty="0"/>
          </a:p>
        </p:txBody>
      </p:sp>
      <p:pic>
        <p:nvPicPr>
          <p:cNvPr id="2050" name="Picture 2" descr="Простой Python. Современный стиль программирования» Билл Любанович - купить  книгу «Простой Python. Современный стиль программирования» в Минске —  Издательство Питер на OZ.by">
            <a:extLst>
              <a:ext uri="{FF2B5EF4-FFF2-40B4-BE49-F238E27FC236}">
                <a16:creationId xmlns:a16="http://schemas.microsoft.com/office/drawing/2014/main" id="{B62E56B7-B05F-2247-9B6C-D0EDC66FE8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2169259"/>
            <a:ext cx="2567651" cy="375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Марк Лутц, Изучаем Python. 3-е издание – скачать pdf на ЛитРес">
            <a:extLst>
              <a:ext uri="{FF2B5EF4-FFF2-40B4-BE49-F238E27FC236}">
                <a16:creationId xmlns:a16="http://schemas.microsoft.com/office/drawing/2014/main" id="{C23F539D-B2F1-DA41-9236-9053EBDA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41" y="2121084"/>
            <a:ext cx="2664728" cy="375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л Бэрри, Изучаем программирование на Python – скачать pdf на ЛитРес">
            <a:extLst>
              <a:ext uri="{FF2B5EF4-FFF2-40B4-BE49-F238E27FC236}">
                <a16:creationId xmlns:a16="http://schemas.microsoft.com/office/drawing/2014/main" id="{1BF625C8-C05F-874F-AF2C-0027CC99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27" y="2005233"/>
            <a:ext cx="3066502" cy="398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16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2537-B4AE-554A-B456-88BF7A62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  <a:endParaRPr lang="en-US" dirty="0"/>
          </a:p>
        </p:txBody>
      </p:sp>
      <p:pic>
        <p:nvPicPr>
          <p:cNvPr id="3074" name="Picture 2" descr="Книга «Изучаем Python: программирование игр, визуализация данных,  веб-приложения. 3-е изд.» / Блог компании Издательский дом «Питер» / Хабр">
            <a:extLst>
              <a:ext uri="{FF2B5EF4-FFF2-40B4-BE49-F238E27FC236}">
                <a16:creationId xmlns:a16="http://schemas.microsoft.com/office/drawing/2014/main" id="{65D44B83-56EB-6E46-B010-7C6CB29C2F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878" y="2103567"/>
            <a:ext cx="2821576" cy="398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hon. Карманный справочник» Марк Лутц - купить книгу «Python. Карманный  справочник» в Минске — Издательство Вильямс на OZ.by">
            <a:extLst>
              <a:ext uri="{FF2B5EF4-FFF2-40B4-BE49-F238E27FC236}">
                <a16:creationId xmlns:a16="http://schemas.microsoft.com/office/drawing/2014/main" id="{A4397573-7A0E-8841-9C39-C5A7866C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77" y="2014194"/>
            <a:ext cx="2669415" cy="42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58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9001-0D25-244F-B5B9-A6B13F8E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463D-F6B1-1F4C-9C88-88CD7A4A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https://python.org</a:t>
            </a:r>
            <a:r>
              <a:rPr lang="en-US" dirty="0"/>
              <a:t> – </a:t>
            </a:r>
            <a:r>
              <a:rPr lang="ru-RU" dirty="0"/>
              <a:t>официальный сайт </a:t>
            </a:r>
            <a:r>
              <a:rPr lang="en-US" dirty="0"/>
              <a:t>Python</a:t>
            </a:r>
          </a:p>
          <a:p>
            <a:r>
              <a:rPr lang="en-US" dirty="0">
                <a:hlinkClick r:id="rId3"/>
              </a:rPr>
              <a:t>https://pythonworld.ru</a:t>
            </a:r>
            <a:r>
              <a:rPr lang="en-US" dirty="0"/>
              <a:t> – </a:t>
            </a:r>
            <a:r>
              <a:rPr lang="ru-RU" dirty="0"/>
              <a:t>учебник на русском языке</a:t>
            </a:r>
          </a:p>
          <a:p>
            <a:r>
              <a:rPr lang="en-US" dirty="0">
                <a:hlinkClick r:id="rId4"/>
              </a:rPr>
              <a:t>https://repl.it/languages/python3</a:t>
            </a:r>
            <a:r>
              <a:rPr lang="en-US" dirty="0"/>
              <a:t> - </a:t>
            </a:r>
            <a:r>
              <a:rPr lang="ru-RU" dirty="0"/>
              <a:t>интерактивная среда в браузере для редактирования и запуска кода</a:t>
            </a:r>
          </a:p>
          <a:p>
            <a:r>
              <a:rPr lang="en-US" dirty="0">
                <a:hlinkClick r:id="rId5"/>
              </a:rPr>
              <a:t>https://checkio.org/</a:t>
            </a:r>
            <a:r>
              <a:rPr lang="en-US" dirty="0"/>
              <a:t> - </a:t>
            </a:r>
            <a:r>
              <a:rPr lang="ru-RU" dirty="0"/>
              <a:t>веб-сайт с игрой-задания на </a:t>
            </a:r>
            <a:r>
              <a:rPr lang="en-US" dirty="0"/>
              <a:t>python/typescript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1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3E38-8863-A748-94F0-0D68C15E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Редакторы кода для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B983-63C4-6B40-9DCF-137C285B3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Текстовые редакторы</a:t>
            </a:r>
          </a:p>
          <a:p>
            <a:r>
              <a:rPr lang="ru-RU" dirty="0"/>
              <a:t>Редакторы общего назначения</a:t>
            </a:r>
          </a:p>
          <a:p>
            <a:r>
              <a:rPr lang="ru-RU" dirty="0"/>
              <a:t>Расширяются плагинами</a:t>
            </a:r>
          </a:p>
          <a:p>
            <a:r>
              <a:rPr lang="ru-RU" dirty="0"/>
              <a:t>Не заточены под </a:t>
            </a:r>
            <a:r>
              <a:rPr lang="en-US" dirty="0"/>
              <a:t>Python</a:t>
            </a:r>
          </a:p>
          <a:p>
            <a:r>
              <a:rPr lang="en-US" dirty="0"/>
              <a:t>Sublime Text </a:t>
            </a:r>
            <a:r>
              <a:rPr lang="ru-RU" dirty="0"/>
              <a:t>и </a:t>
            </a:r>
            <a:r>
              <a:rPr lang="en-US" dirty="0"/>
              <a:t>Atom </a:t>
            </a:r>
            <a:r>
              <a:rPr lang="ru-RU" dirty="0"/>
              <a:t>– одни из самых популярных </a:t>
            </a:r>
            <a:r>
              <a:rPr lang="en-US" dirty="0"/>
              <a:t>(free)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8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2490-1339-6942-839B-529157E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Редакторы </a:t>
            </a:r>
            <a:r>
              <a:rPr lang="en-US" dirty="0"/>
              <a:t>Python </a:t>
            </a:r>
            <a:r>
              <a:rPr lang="ru-RU" dirty="0"/>
              <a:t>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D977-C104-2D42-B9AB-81D5BFDD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IDE- </a:t>
            </a:r>
            <a:r>
              <a:rPr lang="ru-RU" dirty="0"/>
              <a:t>интегрированные среды разработки</a:t>
            </a:r>
          </a:p>
          <a:p>
            <a:r>
              <a:rPr lang="ru-RU" dirty="0"/>
              <a:t>Профессиональный инструмент для разработчика</a:t>
            </a:r>
          </a:p>
          <a:p>
            <a:r>
              <a:rPr lang="ru-RU" dirty="0"/>
              <a:t>Заточены под </a:t>
            </a:r>
            <a:r>
              <a:rPr lang="en-US" dirty="0"/>
              <a:t>Python</a:t>
            </a:r>
          </a:p>
          <a:p>
            <a:r>
              <a:rPr lang="ru-RU" dirty="0"/>
              <a:t>Проще разрабатывать программы огромных размеров</a:t>
            </a:r>
          </a:p>
          <a:p>
            <a:r>
              <a:rPr lang="en-US" dirty="0"/>
              <a:t>PyCharm </a:t>
            </a:r>
            <a:r>
              <a:rPr lang="ru-RU" dirty="0"/>
              <a:t>и </a:t>
            </a:r>
            <a:r>
              <a:rPr lang="en-US" dirty="0"/>
              <a:t>Spyder</a:t>
            </a:r>
          </a:p>
          <a:p>
            <a:r>
              <a:rPr lang="en-US" dirty="0"/>
              <a:t>Spyder – free, PyCharm Community Edition - free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9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9B64-D05B-084B-B708-3BE7330E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сведения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5A5E2-3F20-2D4C-A6B0-C85381FF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 </a:t>
            </a:r>
            <a:r>
              <a:rPr lang="en-US" sz="2800" b="1" dirty="0"/>
              <a:t>Python</a:t>
            </a:r>
            <a:r>
              <a:rPr lang="en-US" sz="2800" dirty="0"/>
              <a:t> - </a:t>
            </a:r>
            <a:r>
              <a:rPr lang="ru-RU" sz="2800" dirty="0"/>
              <a:t>это интерпретируемый, объектно-ориентированный язык программирования высокого уровня, предназначенный для решения самого широкого круга задач.</a:t>
            </a:r>
          </a:p>
          <a:p>
            <a:r>
              <a:rPr lang="ru-RU" sz="2800" dirty="0"/>
              <a:t>Простой синтаксис</a:t>
            </a:r>
          </a:p>
          <a:p>
            <a:r>
              <a:rPr lang="ru-RU" sz="2800" dirty="0"/>
              <a:t>Поддержка нескольких парадигм программирования</a:t>
            </a:r>
          </a:p>
          <a:p>
            <a:r>
              <a:rPr lang="ru-RU" sz="2800" dirty="0"/>
              <a:t>Работает на разных ОС</a:t>
            </a:r>
          </a:p>
          <a:p>
            <a:r>
              <a:rPr lang="ru-RU" sz="2800" dirty="0"/>
              <a:t>Огромная стандартная библиотека</a:t>
            </a:r>
          </a:p>
          <a:p>
            <a:r>
              <a:rPr lang="ru-RU" sz="2800" dirty="0"/>
              <a:t>Множество доступных библиотек</a:t>
            </a:r>
          </a:p>
          <a:p>
            <a:r>
              <a:rPr lang="ru-RU" sz="2800" dirty="0"/>
              <a:t>Легко изучаем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7561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33DF-4D55-F848-84C2-C7117874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Редакторы </a:t>
            </a:r>
            <a:r>
              <a:rPr lang="en-US" dirty="0"/>
              <a:t>Python </a:t>
            </a:r>
            <a:r>
              <a:rPr lang="ru-RU" dirty="0"/>
              <a:t>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9049A-4636-F140-A103-278744CD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Notebook </a:t>
            </a:r>
            <a:r>
              <a:rPr lang="ru-RU" dirty="0"/>
              <a:t>оболочка</a:t>
            </a:r>
          </a:p>
          <a:p>
            <a:r>
              <a:rPr lang="ru-RU" dirty="0"/>
              <a:t>Поддерживает </a:t>
            </a:r>
            <a:r>
              <a:rPr lang="en-US" dirty="0"/>
              <a:t>markdown </a:t>
            </a:r>
            <a:r>
              <a:rPr lang="ru-RU" dirty="0"/>
              <a:t>и визуализации</a:t>
            </a:r>
          </a:p>
          <a:p>
            <a:r>
              <a:rPr lang="ru-RU" dirty="0"/>
              <a:t>Легко создавать документированный код</a:t>
            </a:r>
          </a:p>
          <a:p>
            <a:r>
              <a:rPr lang="ru-RU" dirty="0"/>
              <a:t>Идеально для изучения языка программирования</a:t>
            </a:r>
          </a:p>
          <a:p>
            <a:r>
              <a:rPr lang="ru-RU" dirty="0"/>
              <a:t>Удобный режим </a:t>
            </a:r>
            <a:r>
              <a:rPr lang="en-US" dirty="0"/>
              <a:t>REPL (read-evaluate-print loop)</a:t>
            </a:r>
          </a:p>
          <a:p>
            <a:r>
              <a:rPr lang="en-US" dirty="0"/>
              <a:t>Jupiter Notebook – </a:t>
            </a:r>
            <a:r>
              <a:rPr lang="ru-RU" dirty="0"/>
              <a:t>самый популярный(расширение файлов </a:t>
            </a:r>
            <a:r>
              <a:rPr lang="en-US" dirty="0"/>
              <a:t>.</a:t>
            </a:r>
            <a:r>
              <a:rPr lang="en-US" dirty="0" err="1"/>
              <a:t>ipynb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1025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3853-879E-0444-A693-20A9B39B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Редакторы кода </a:t>
            </a:r>
            <a:r>
              <a:rPr lang="en-US" dirty="0"/>
              <a:t>Python. </a:t>
            </a:r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4E60-F453-5347-9A7B-E2A9419CA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https://anaconda.com</a:t>
            </a:r>
            <a:r>
              <a:rPr lang="en-US" dirty="0"/>
              <a:t> – </a:t>
            </a:r>
            <a:r>
              <a:rPr lang="ru-RU" dirty="0"/>
              <a:t>дистрибутив </a:t>
            </a:r>
            <a:r>
              <a:rPr lang="en-US" dirty="0"/>
              <a:t>Anaconda </a:t>
            </a:r>
          </a:p>
          <a:p>
            <a:r>
              <a:rPr lang="en-US" dirty="0">
                <a:hlinkClick r:id="rId3"/>
              </a:rPr>
              <a:t>https://jetbrains.com/pycharm</a:t>
            </a:r>
            <a:endParaRPr lang="en-US" dirty="0"/>
          </a:p>
          <a:p>
            <a:r>
              <a:rPr lang="en-US" dirty="0">
                <a:hlinkClick r:id="rId4"/>
              </a:rPr>
              <a:t>https://visualstudio.com/ru</a:t>
            </a:r>
            <a:r>
              <a:rPr lang="en-US" dirty="0"/>
              <a:t> - Visual Studio Code, </a:t>
            </a:r>
            <a:r>
              <a:rPr lang="ru-RU" dirty="0"/>
              <a:t>при инсталляции указать </a:t>
            </a:r>
            <a:r>
              <a:rPr lang="en-US" dirty="0"/>
              <a:t>Python</a:t>
            </a:r>
          </a:p>
          <a:p>
            <a:r>
              <a:rPr lang="en-US" dirty="0">
                <a:hlinkClick r:id="rId5"/>
              </a:rPr>
              <a:t>https://repl.it/languages/python3</a:t>
            </a:r>
            <a:r>
              <a:rPr lang="en-US" dirty="0"/>
              <a:t> - </a:t>
            </a:r>
            <a:r>
              <a:rPr lang="ru-RU" dirty="0"/>
              <a:t>интерактивная среда разработки </a:t>
            </a:r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68708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2C93-0866-A040-9E44-4B5FB528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режим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7DB3-63EB-2B48-BE4F-5811F20A5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Когда команды считываются с терминала, говорят, что интерпретатор находится в </a:t>
            </a:r>
            <a:r>
              <a:rPr lang="ru-RU" i="1" dirty="0"/>
              <a:t>интерактивном режиме</a:t>
            </a:r>
            <a:r>
              <a:rPr lang="ru-RU" dirty="0"/>
              <a:t>. В этом режиме для ввода последующих команд выводится </a:t>
            </a:r>
            <a:r>
              <a:rPr lang="ru-RU" i="1" dirty="0"/>
              <a:t>первичное приглашение</a:t>
            </a:r>
            <a:r>
              <a:rPr lang="ru-RU" dirty="0"/>
              <a:t>, обычно три знака больше ('&gt;&gt;&gt;'); для продолжения ввода незаконченных инструкций выводится </a:t>
            </a:r>
            <a:r>
              <a:rPr lang="ru-RU" i="1" dirty="0"/>
              <a:t>вторичное приглашение</a:t>
            </a:r>
            <a:r>
              <a:rPr lang="ru-RU" dirty="0"/>
              <a:t>, по умолчанию — три точки ('...'). При запуске в интерактивном режиме интерпретатор выводит приветственное сообщение — номер версии и замечания об авторском праве — перед выводом первичного приглашения, например: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257B16-2208-2A48-9925-7B2727328D49}"/>
              </a:ext>
            </a:extLst>
          </p:cNvPr>
          <p:cNvSpPr/>
          <p:nvPr/>
        </p:nvSpPr>
        <p:spPr>
          <a:xfrm>
            <a:off x="983975" y="3876262"/>
            <a:ext cx="10277060" cy="2339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sergeykiyko@my-pc</a:t>
            </a:r>
            <a:r>
              <a:rPr lang="en-US" dirty="0"/>
              <a:t>~$ python3</a:t>
            </a:r>
          </a:p>
          <a:p>
            <a:r>
              <a:rPr lang="en-US" dirty="0"/>
              <a:t>Python 3.9.1 (default, Jan  8 2021, 17:17:43)</a:t>
            </a:r>
          </a:p>
          <a:p>
            <a:r>
              <a:rPr lang="en-US" dirty="0"/>
              <a:t>[Clang 12.0.0 (clang-1200.0.32.28)] on </a:t>
            </a:r>
            <a:r>
              <a:rPr lang="en-US" dirty="0" err="1"/>
              <a:t>darwin</a:t>
            </a:r>
            <a:endParaRPr lang="en-US" dirty="0"/>
          </a:p>
          <a:p>
            <a:r>
              <a:rPr lang="en-US" dirty="0"/>
              <a:t>Type "help", "copyright", "credits" or "license" for more information.</a:t>
            </a:r>
          </a:p>
          <a:p>
            <a:r>
              <a:rPr lang="en-US" dirty="0"/>
              <a:t>&gt;&gt;&gt; 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7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Объекты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Python </a:t>
            </a:r>
            <a:r>
              <a:rPr lang="ru-RU" dirty="0"/>
              <a:t>программе любое значение  - это объект. Каждый объект имеет определенный тип.</a:t>
            </a:r>
          </a:p>
          <a:p>
            <a:pPr marL="0" indent="0">
              <a:buNone/>
            </a:pPr>
            <a:r>
              <a:rPr lang="ru-RU" dirty="0"/>
              <a:t>Типы данных определяют</a:t>
            </a:r>
            <a:r>
              <a:rPr lang="en-US" dirty="0"/>
              <a:t>:</a:t>
            </a:r>
          </a:p>
          <a:p>
            <a:r>
              <a:rPr lang="ru-RU" dirty="0"/>
              <a:t>формат представления данных в памяти компьютера;</a:t>
            </a:r>
          </a:p>
          <a:p>
            <a:r>
              <a:rPr lang="ru-RU" dirty="0"/>
              <a:t>область возможных значений;</a:t>
            </a:r>
          </a:p>
          <a:p>
            <a:r>
              <a:rPr lang="ru-RU" dirty="0"/>
              <a:t>множество допустимых операций, применимых к данным.</a:t>
            </a:r>
          </a:p>
          <a:p>
            <a:r>
              <a:rPr lang="ru-RU" dirty="0"/>
              <a:t>Составляющие элементы объекта</a:t>
            </a:r>
            <a:r>
              <a:rPr lang="en-US" dirty="0"/>
              <a:t>(</a:t>
            </a:r>
            <a:r>
              <a:rPr lang="en-US" dirty="0" err="1"/>
              <a:t>а</a:t>
            </a:r>
            <a:r>
              <a:rPr lang="ru-RU" dirty="0" err="1"/>
              <a:t>ттрибуты</a:t>
            </a:r>
            <a:r>
              <a:rPr lang="ru-RU" dirty="0"/>
              <a:t>)</a:t>
            </a:r>
          </a:p>
          <a:p>
            <a:r>
              <a:rPr lang="ru-RU" dirty="0"/>
              <a:t>Являются ли значение </a:t>
            </a:r>
            <a:r>
              <a:rPr lang="en-US" dirty="0"/>
              <a:t>mutable </a:t>
            </a:r>
            <a:r>
              <a:rPr lang="ru-RU" dirty="0"/>
              <a:t>или </a:t>
            </a:r>
            <a:r>
              <a:rPr lang="en-US"/>
              <a:t>immutable </a:t>
            </a:r>
            <a:r>
              <a:rPr lang="ru-RU" dirty="0"/>
              <a:t>объектом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Объекты </a:t>
            </a:r>
            <a:r>
              <a:rPr lang="en-US"/>
              <a:t>Python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131111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r>
              <a:rPr lang="ru-RU"/>
              <a:t>В </a:t>
            </a:r>
            <a:r>
              <a:rPr lang="en-US"/>
              <a:t>Python </a:t>
            </a:r>
            <a:r>
              <a:rPr lang="ru-RU"/>
              <a:t>программе любое значение  - это объект. Каждый объект имеет определенный тип.</a:t>
            </a:r>
          </a:p>
          <a:p>
            <a:pPr marL="0" indent="0">
              <a:buFont typeface="Garamond" pitchFamily="18" charset="0"/>
              <a:buNone/>
            </a:pPr>
            <a:r>
              <a:rPr lang="ru-RU"/>
              <a:t>Типы данных определяют</a:t>
            </a:r>
            <a:r>
              <a:rPr lang="en-US"/>
              <a:t>:</a:t>
            </a:r>
          </a:p>
          <a:p>
            <a:r>
              <a:rPr lang="ru-RU"/>
              <a:t>формат представления данных в памяти компьютера;</a:t>
            </a:r>
          </a:p>
          <a:p>
            <a:r>
              <a:rPr lang="ru-RU"/>
              <a:t>область возможных значений;</a:t>
            </a:r>
          </a:p>
          <a:p>
            <a:r>
              <a:rPr lang="ru-RU"/>
              <a:t>множество допустимых операций, применимых к данным.</a:t>
            </a:r>
          </a:p>
          <a:p>
            <a:r>
              <a:rPr lang="ru-RU"/>
              <a:t>Составляющие элементы объекта</a:t>
            </a:r>
            <a:r>
              <a:rPr lang="en-US"/>
              <a:t>(а</a:t>
            </a:r>
            <a:r>
              <a:rPr lang="ru-RU"/>
              <a:t>ттрибуты)</a:t>
            </a:r>
          </a:p>
          <a:p>
            <a:r>
              <a:rPr lang="ru-RU"/>
              <a:t>Являются ли значение </a:t>
            </a:r>
            <a:r>
              <a:rPr lang="en-US"/>
              <a:t>mutable </a:t>
            </a:r>
            <a:r>
              <a:rPr lang="ru-RU"/>
              <a:t>или </a:t>
            </a:r>
            <a:r>
              <a:rPr lang="en-US"/>
              <a:t>immutable </a:t>
            </a:r>
            <a:r>
              <a:rPr lang="ru-RU"/>
              <a:t>объектом</a:t>
            </a:r>
          </a:p>
          <a:p>
            <a:endParaRPr lang="ru-RU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041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A719-EFE4-2242-819B-4199FE82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 </a:t>
            </a:r>
            <a:r>
              <a:rPr lang="en-US" dirty="0"/>
              <a:t>Python</a:t>
            </a:r>
          </a:p>
        </p:txBody>
      </p:sp>
      <p:pic>
        <p:nvPicPr>
          <p:cNvPr id="4098" name="Picture 2" descr="Udemy] Полное руководство по Python 3. От новичка до специалиста (2019) -  2.1 Основы Python. Обзор основных типов данных">
            <a:extLst>
              <a:ext uri="{FF2B5EF4-FFF2-40B4-BE49-F238E27FC236}">
                <a16:creationId xmlns:a16="http://schemas.microsoft.com/office/drawing/2014/main" id="{95C1C14F-9456-2845-A765-DD7EB1F2E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04" y="1649895"/>
            <a:ext cx="8251687" cy="46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978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22E6-B5EF-A945-A7A2-8EE42CC9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 </a:t>
            </a:r>
            <a:r>
              <a:rPr lang="en-US" dirty="0"/>
              <a:t>Python</a:t>
            </a:r>
          </a:p>
        </p:txBody>
      </p:sp>
      <p:pic>
        <p:nvPicPr>
          <p:cNvPr id="5122" name="Picture 2" descr="Python Datatypes">
            <a:extLst>
              <a:ext uri="{FF2B5EF4-FFF2-40B4-BE49-F238E27FC236}">
                <a16:creationId xmlns:a16="http://schemas.microsoft.com/office/drawing/2014/main" id="{12550194-9009-AD4C-A3BA-2574F954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480" y="2322307"/>
            <a:ext cx="6528156" cy="368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37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Числовой тип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131111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Значение типа </a:t>
            </a:r>
            <a:r>
              <a:rPr lang="en-US" sz="3200" dirty="0" err="1"/>
              <a:t>int</a:t>
            </a:r>
            <a:r>
              <a:rPr lang="ru-RU" sz="3200" dirty="0"/>
              <a:t> – это целые числа.</a:t>
            </a:r>
          </a:p>
          <a:p>
            <a:pPr marL="0" indent="0">
              <a:buNone/>
            </a:pPr>
            <a:r>
              <a:rPr lang="ru-RU" sz="3200" dirty="0"/>
              <a:t>В </a:t>
            </a:r>
            <a:r>
              <a:rPr lang="en-US" sz="3200" dirty="0"/>
              <a:t>Python 3 </a:t>
            </a:r>
            <a:r>
              <a:rPr lang="ru-RU" sz="3200" dirty="0"/>
              <a:t>диапазон значений типа </a:t>
            </a:r>
            <a:r>
              <a:rPr lang="en-US" sz="3200" dirty="0" err="1"/>
              <a:t>int</a:t>
            </a:r>
            <a:r>
              <a:rPr lang="ru-RU" sz="3200" dirty="0"/>
              <a:t> не ограничен (вернее, ограничен доступной приложению памятью).</a:t>
            </a:r>
            <a:endParaRPr lang="en-US" sz="3200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4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Литералы типа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/>
              <a:t>Записываются как ноль (или серия нулей) или как натуральные* числа в десятичной, двоичной (префикс 0</a:t>
            </a:r>
            <a:r>
              <a:rPr lang="en-US" sz="2800" dirty="0"/>
              <a:t>b</a:t>
            </a:r>
            <a:r>
              <a:rPr lang="ru-RU" sz="2800" dirty="0"/>
              <a:t> или 0В), восьмеричной (0о или 0О) или шестнадцатеричной (0х или 0Х) системе счисления. 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*) В </a:t>
            </a:r>
            <a:r>
              <a:rPr lang="en-US" sz="2800" dirty="0"/>
              <a:t>Python </a:t>
            </a:r>
            <a:r>
              <a:rPr lang="ru-RU" sz="2800" dirty="0"/>
              <a:t>знак + или – считается не частью литерала, а применением унарной операции к литералу.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577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Литералы типа </a:t>
            </a:r>
            <a:r>
              <a:rPr lang="en-US" dirty="0" err="1"/>
              <a:t>int</a:t>
            </a:r>
            <a:r>
              <a:rPr lang="ru-RU" dirty="0"/>
              <a:t> – </a:t>
            </a:r>
            <a:r>
              <a:rPr lang="ru-RU" dirty="0" err="1"/>
              <a:t>примеы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86191"/>
              </p:ext>
            </p:extLst>
          </p:nvPr>
        </p:nvGraphicFramePr>
        <p:xfrm>
          <a:off x="1076131" y="2042185"/>
          <a:ext cx="10058400" cy="38496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69465633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163049016"/>
                    </a:ext>
                  </a:extLst>
                </a:gridCol>
              </a:tblGrid>
              <a:tr h="435806">
                <a:tc>
                  <a:txBody>
                    <a:bodyPr/>
                    <a:lstStyle/>
                    <a:p>
                      <a:r>
                        <a:rPr lang="ru-RU" sz="20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OK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113434"/>
                  </a:ext>
                </a:extLst>
              </a:tr>
              <a:tr h="441859">
                <a:tc>
                  <a:txBody>
                    <a:bodyPr/>
                    <a:lstStyle/>
                    <a:p>
                      <a:r>
                        <a:rPr lang="ru-RU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OK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31433"/>
                  </a:ext>
                </a:extLst>
              </a:tr>
              <a:tr h="441859">
                <a:tc>
                  <a:txBody>
                    <a:bodyPr/>
                    <a:lstStyle/>
                    <a:p>
                      <a:r>
                        <a:rPr lang="ru-RU" sz="2000" dirty="0"/>
                        <a:t>0</a:t>
                      </a:r>
                      <a:r>
                        <a:rPr lang="en-US" sz="2000" dirty="0"/>
                        <a:t>b1001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OK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638579"/>
                  </a:ext>
                </a:extLst>
              </a:tr>
              <a:tr h="441859">
                <a:tc>
                  <a:txBody>
                    <a:bodyPr/>
                    <a:lstStyle/>
                    <a:p>
                      <a:r>
                        <a:rPr lang="en-US" sz="2000" dirty="0"/>
                        <a:t>0o123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OK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15343"/>
                  </a:ext>
                </a:extLst>
              </a:tr>
              <a:tr h="441859">
                <a:tc>
                  <a:txBody>
                    <a:bodyPr/>
                    <a:lstStyle/>
                    <a:p>
                      <a:r>
                        <a:rPr lang="en-US" sz="2000" dirty="0"/>
                        <a:t>0xAbCdEf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OK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03504"/>
                  </a:ext>
                </a:extLst>
              </a:tr>
              <a:tr h="441859">
                <a:tc>
                  <a:txBody>
                    <a:bodyPr/>
                    <a:lstStyle/>
                    <a:p>
                      <a:r>
                        <a:rPr lang="en-US" sz="2000" dirty="0"/>
                        <a:t>123_456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OK </a:t>
                      </a:r>
                      <a:r>
                        <a:rPr lang="ru-RU" sz="2000" dirty="0"/>
                        <a:t>в </a:t>
                      </a:r>
                      <a:r>
                        <a:rPr lang="en-US" sz="2000" dirty="0"/>
                        <a:t>Python 3</a:t>
                      </a:r>
                      <a:r>
                        <a:rPr lang="ru-RU" sz="2000" dirty="0"/>
                        <a:t>.6: символ _ разделяет цифры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951225"/>
                  </a:ext>
                </a:extLst>
              </a:tr>
              <a:tr h="44185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0o92</a:t>
                      </a:r>
                      <a:endParaRPr lang="ru-RU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ru-RU" sz="2000" dirty="0">
                          <a:solidFill>
                            <a:srgbClr val="FF0000"/>
                          </a:solidFill>
                        </a:rPr>
                        <a:t>: можно только цифры 0, 1, …,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964301"/>
                  </a:ext>
                </a:extLst>
              </a:tr>
              <a:tr h="76266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05</a:t>
                      </a:r>
                      <a:endParaRPr lang="ru-RU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ru-RU" sz="2000" dirty="0">
                          <a:solidFill>
                            <a:srgbClr val="FF0000"/>
                          </a:solidFill>
                        </a:rPr>
                        <a:t>: ведущие нули у нулевых десятичных чисел не допускаются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35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22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Тип </a:t>
            </a:r>
            <a:r>
              <a:rPr lang="en-US" dirty="0"/>
              <a:t>bool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/>
              <a:t>Этот тип представляет два значения: </a:t>
            </a:r>
            <a:r>
              <a:rPr lang="en-US" sz="2800" b="1" dirty="0">
                <a:solidFill>
                  <a:srgbClr val="0070C0"/>
                </a:solidFill>
              </a:rPr>
              <a:t>True</a:t>
            </a:r>
            <a:r>
              <a:rPr lang="en-US" sz="2800" dirty="0"/>
              <a:t> </a:t>
            </a:r>
            <a:r>
              <a:rPr lang="ru-RU" sz="2800" dirty="0"/>
              <a:t>(истина) и </a:t>
            </a:r>
            <a:r>
              <a:rPr lang="en-US" sz="2800" b="1" dirty="0">
                <a:solidFill>
                  <a:srgbClr val="0070C0"/>
                </a:solidFill>
              </a:rPr>
              <a:t>False</a:t>
            </a:r>
            <a:r>
              <a:rPr lang="en-US" sz="2800" dirty="0"/>
              <a:t> (</a:t>
            </a:r>
            <a:r>
              <a:rPr lang="ru-RU" sz="2800" dirty="0"/>
              <a:t>ложь</a:t>
            </a:r>
            <a:r>
              <a:rPr lang="en-US" sz="2800" dirty="0"/>
              <a:t>)</a:t>
            </a:r>
            <a:r>
              <a:rPr lang="ru-RU" sz="2800" dirty="0"/>
              <a:t>. Эти значения являются результатом операций сравнения, логических операций, а также возвращаются некоторыми встроенными функциями.</a:t>
            </a:r>
          </a:p>
          <a:p>
            <a:pPr marL="0" indent="0">
              <a:buNone/>
            </a:pPr>
            <a:r>
              <a:rPr lang="ru-RU" sz="2800" dirty="0"/>
              <a:t>Тип </a:t>
            </a:r>
            <a:r>
              <a:rPr lang="en-US" sz="2800" dirty="0"/>
              <a:t>bool </a:t>
            </a:r>
            <a:r>
              <a:rPr lang="ru-RU" sz="2800" dirty="0"/>
              <a:t>– подтип (подкласс) типа </a:t>
            </a:r>
            <a:r>
              <a:rPr lang="en-US" sz="2800" dirty="0" err="1"/>
              <a:t>int</a:t>
            </a:r>
            <a:r>
              <a:rPr lang="ru-RU" sz="2800" dirty="0"/>
              <a:t>: </a:t>
            </a:r>
            <a:r>
              <a:rPr lang="en-US" sz="2800" b="1" dirty="0">
                <a:solidFill>
                  <a:srgbClr val="0070C0"/>
                </a:solidFill>
              </a:rPr>
              <a:t>True</a:t>
            </a:r>
            <a:r>
              <a:rPr lang="en-US" sz="2800" dirty="0"/>
              <a:t>=1, </a:t>
            </a:r>
            <a:r>
              <a:rPr lang="en-US" sz="2800" b="1" dirty="0">
                <a:solidFill>
                  <a:srgbClr val="0070C0"/>
                </a:solidFill>
              </a:rPr>
              <a:t>False</a:t>
            </a:r>
            <a:r>
              <a:rPr lang="en-US" sz="2800" dirty="0"/>
              <a:t>=0.</a:t>
            </a:r>
          </a:p>
          <a:p>
            <a:pPr marL="0" indent="0">
              <a:buNone/>
            </a:pPr>
            <a:r>
              <a:rPr lang="ru-RU" sz="2800" dirty="0"/>
              <a:t>Значит </a:t>
            </a:r>
            <a:r>
              <a:rPr lang="en-US" sz="2800" dirty="0"/>
              <a:t>bool </a:t>
            </a:r>
            <a:r>
              <a:rPr lang="ru-RU" sz="2800" dirty="0"/>
              <a:t>может рассматриваться как числовой тип (доступны соответствующие операции).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129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BE9-C99E-B24C-895A-6233E931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07615-A891-2841-A604-28F00B9D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Автоматизация рутинных задач</a:t>
            </a:r>
          </a:p>
          <a:p>
            <a:r>
              <a:rPr lang="ru-RU" dirty="0"/>
              <a:t>Обычные десктоп-приложения</a:t>
            </a:r>
          </a:p>
          <a:p>
            <a:r>
              <a:rPr lang="en-US" dirty="0"/>
              <a:t>WEB(Django </a:t>
            </a:r>
            <a:r>
              <a:rPr lang="ru-RU" dirty="0"/>
              <a:t>и </a:t>
            </a:r>
            <a:r>
              <a:rPr lang="en-US" dirty="0"/>
              <a:t>Flask </a:t>
            </a:r>
            <a:r>
              <a:rPr lang="ru-RU" dirty="0" err="1"/>
              <a:t>фреймворки</a:t>
            </a:r>
            <a:r>
              <a:rPr lang="ru-RU" dirty="0"/>
              <a:t>)</a:t>
            </a:r>
          </a:p>
          <a:p>
            <a:r>
              <a:rPr lang="ru-RU" dirty="0"/>
              <a:t>Обучение программированию</a:t>
            </a:r>
          </a:p>
          <a:p>
            <a:r>
              <a:rPr lang="ru-RU" dirty="0"/>
              <a:t>Работа с файлами(текст</a:t>
            </a:r>
            <a:r>
              <a:rPr lang="en-US" dirty="0"/>
              <a:t>, JSON, YAML, XML, </a:t>
            </a:r>
            <a:r>
              <a:rPr lang="ru-RU" dirty="0"/>
              <a:t>изображения)</a:t>
            </a:r>
          </a:p>
          <a:p>
            <a:r>
              <a:rPr lang="ru-RU" dirty="0"/>
              <a:t>А</a:t>
            </a:r>
            <a:r>
              <a:rPr lang="en-US" dirty="0" err="1"/>
              <a:t>ndroid</a:t>
            </a:r>
            <a:endParaRPr lang="en-US" dirty="0"/>
          </a:p>
          <a:p>
            <a:r>
              <a:rPr lang="ru-RU" dirty="0"/>
              <a:t>Научные приложения</a:t>
            </a:r>
          </a:p>
          <a:p>
            <a:r>
              <a:rPr lang="ru-RU" dirty="0"/>
              <a:t>Машинное обучение</a:t>
            </a:r>
          </a:p>
          <a:p>
            <a:r>
              <a:rPr lang="ru-RU" dirty="0"/>
              <a:t>Робототехника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2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Истина и ложь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В условиях проверки на истинность: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True</a:t>
            </a:r>
            <a:r>
              <a:rPr lang="ru-RU" sz="3200" dirty="0"/>
              <a:t>, ненулевые числа, непустые контейнеры (строки, списки, …) воспринимаются как истина.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False</a:t>
            </a:r>
            <a:r>
              <a:rPr lang="ru-RU" sz="3200" dirty="0"/>
              <a:t>, ноль любого числового типа, пустые контейнеры, значение </a:t>
            </a:r>
            <a:r>
              <a:rPr lang="en-US" sz="3200" dirty="0"/>
              <a:t>None </a:t>
            </a:r>
            <a:r>
              <a:rPr lang="ru-RU" sz="3200" dirty="0"/>
              <a:t>понимаются как ложь.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186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Тип </a:t>
            </a:r>
            <a:r>
              <a:rPr lang="en-US" dirty="0" err="1"/>
              <a:t>str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Значениями типа </a:t>
            </a:r>
            <a:r>
              <a:rPr lang="en-US" sz="3200" dirty="0" err="1"/>
              <a:t>str</a:t>
            </a:r>
            <a:r>
              <a:rPr lang="ru-RU" sz="3200" dirty="0"/>
              <a:t> являются неизменяемые строки, состоящие из нуля или более </a:t>
            </a:r>
            <a:r>
              <a:rPr lang="en-US" sz="3200" dirty="0"/>
              <a:t>Unicode</a:t>
            </a:r>
            <a:r>
              <a:rPr lang="ru-RU" sz="3200" dirty="0"/>
              <a:t>-символов.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Формально, тип </a:t>
            </a:r>
            <a:r>
              <a:rPr lang="en-US" sz="3200" dirty="0" err="1"/>
              <a:t>str</a:t>
            </a:r>
            <a:r>
              <a:rPr lang="ru-RU" sz="3200" dirty="0"/>
              <a:t> относится к типовой категории последовательности – неизменяемые последовательности.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829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Литералы </a:t>
            </a:r>
            <a:r>
              <a:rPr lang="en-US" dirty="0" err="1"/>
              <a:t>str</a:t>
            </a:r>
            <a:r>
              <a:rPr lang="ru-RU" dirty="0"/>
              <a:t> (строковые литералы)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Строковый литерал записывается как последовательность </a:t>
            </a:r>
            <a:r>
              <a:rPr lang="en-US" sz="3200" dirty="0"/>
              <a:t>Unicode</a:t>
            </a:r>
            <a:r>
              <a:rPr lang="ru-RU" sz="3200" dirty="0"/>
              <a:t>-символов в парных одинарных или двойных кавычках: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A9EDA78-40F0-9340-9864-F2EAB9841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" t="48103" r="64897" b="514"/>
          <a:stretch/>
        </p:blipFill>
        <p:spPr>
          <a:xfrm>
            <a:off x="1076131" y="3604671"/>
            <a:ext cx="3402561" cy="22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0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Строковые литералы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Строковый литерал могут ограничивать три однотипные кавычки. В этом случае в литерале допустимы и сохраняются переводы (\</a:t>
            </a:r>
            <a:r>
              <a:rPr lang="en-US" sz="3200" dirty="0"/>
              <a:t>n</a:t>
            </a:r>
            <a:r>
              <a:rPr lang="ru-RU" sz="3200" dirty="0"/>
              <a:t>) строк:</a:t>
            </a:r>
            <a:endParaRPr lang="en-US" sz="3200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”””The woods are lovely, dark and deep,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 have promises to keep,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miles to go before I sleep,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miles to go before I sleep.”””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0136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Управляющие последовательности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715549"/>
              </p:ext>
            </p:extLst>
          </p:nvPr>
        </p:nvGraphicFramePr>
        <p:xfrm>
          <a:off x="1076131" y="1744497"/>
          <a:ext cx="10058400" cy="4445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46987">
                  <a:extLst>
                    <a:ext uri="{9D8B030D-6E8A-4147-A177-3AD203B41FA5}">
                      <a16:colId xmlns:a16="http://schemas.microsoft.com/office/drawing/2014/main" val="1126984376"/>
                    </a:ext>
                  </a:extLst>
                </a:gridCol>
                <a:gridCol w="8111413">
                  <a:extLst>
                    <a:ext uri="{9D8B030D-6E8A-4147-A177-3AD203B41FA5}">
                      <a16:colId xmlns:a16="http://schemas.microsoft.com/office/drawing/2014/main" val="939206274"/>
                    </a:ext>
                  </a:extLst>
                </a:gridCol>
              </a:tblGrid>
              <a:tr h="32950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Обратная косая черта 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3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Одинарная </a:t>
                      </a:r>
                      <a:r>
                        <a:rPr lang="ru-RU" dirty="0" err="1"/>
                        <a:t>ковычка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70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\”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Двойная </a:t>
                      </a:r>
                      <a:r>
                        <a:rPr lang="ru-RU" dirty="0" err="1"/>
                        <a:t>ковычка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67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\a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Звуковой сигнал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2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\b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Забой,</a:t>
                      </a:r>
                      <a:r>
                        <a:rPr lang="ru-RU" baseline="0" dirty="0"/>
                        <a:t> </a:t>
                      </a:r>
                      <a:r>
                        <a:rPr lang="ru-RU" baseline="0" dirty="0" err="1"/>
                        <a:t>возвратна</a:t>
                      </a:r>
                      <a:r>
                        <a:rPr lang="ru-RU" baseline="0" dirty="0"/>
                        <a:t> одну позицию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3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\f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Перевод страницы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39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\n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Перевод строки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8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\r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Возврат каретки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619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\t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Горизонтальная табуляция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57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\v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Вертикальная табуляция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00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xXX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Символ </a:t>
                      </a:r>
                      <a:r>
                        <a:rPr lang="en-US" dirty="0"/>
                        <a:t>ASCII</a:t>
                      </a:r>
                      <a:r>
                        <a:rPr lang="ru-RU" dirty="0"/>
                        <a:t>, заданный </a:t>
                      </a:r>
                      <a:r>
                        <a:rPr lang="ru-RU" dirty="0" err="1"/>
                        <a:t>шеснадцатиричным</a:t>
                      </a:r>
                      <a:r>
                        <a:rPr lang="ru-RU" baseline="0" dirty="0"/>
                        <a:t> кодом ХХ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97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uXXXX</a:t>
                      </a:r>
                      <a:endParaRPr lang="ru-RU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Unicode</a:t>
                      </a:r>
                      <a:r>
                        <a:rPr lang="ru-RU" dirty="0"/>
                        <a:t>-символ, заданный</a:t>
                      </a:r>
                      <a:r>
                        <a:rPr lang="ru-RU" baseline="0" dirty="0"/>
                        <a:t> </a:t>
                      </a:r>
                      <a:r>
                        <a:rPr lang="ru-RU" dirty="0" err="1"/>
                        <a:t>шеснадцатиричным</a:t>
                      </a:r>
                      <a:r>
                        <a:rPr lang="ru-RU" baseline="0" dirty="0"/>
                        <a:t> кодом ХХХХ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63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082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Строковые литералы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Если перед первой кавычкой строкового литерала поставить </a:t>
            </a:r>
            <a:r>
              <a:rPr lang="en-US" sz="3200" dirty="0"/>
              <a:t>r</a:t>
            </a:r>
            <a:r>
              <a:rPr lang="ru-RU" sz="3200" dirty="0"/>
              <a:t>, получим сырую строку (</a:t>
            </a:r>
            <a:r>
              <a:rPr lang="en-US" sz="3200" dirty="0"/>
              <a:t>raw string</a:t>
            </a:r>
            <a:r>
              <a:rPr lang="ru-RU" sz="3200" dirty="0"/>
              <a:t>). В ней управляющие последовательности не работают: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en-US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r’C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\temp’</a:t>
            </a:r>
          </a:p>
        </p:txBody>
      </p:sp>
    </p:spTree>
    <p:extLst>
      <p:ext uri="{BB962C8B-B14F-4D97-AF65-F5344CB8AC3E}">
        <p14:creationId xmlns:p14="http://schemas.microsoft.com/office/powerpoint/2010/main" val="1120578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Тип</a:t>
            </a:r>
            <a:r>
              <a:rPr lang="en-US" dirty="0"/>
              <a:t> None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Этот тип содержит единственное значение </a:t>
            </a:r>
            <a:r>
              <a:rPr lang="en-US" sz="3200" b="1" dirty="0">
                <a:solidFill>
                  <a:srgbClr val="0070C0"/>
                </a:solidFill>
              </a:rPr>
              <a:t>None</a:t>
            </a:r>
            <a:r>
              <a:rPr lang="ru-RU" sz="3200" dirty="0"/>
              <a:t> – аналог </a:t>
            </a:r>
            <a:r>
              <a:rPr lang="en-US" sz="3200" dirty="0"/>
              <a:t>null-</a:t>
            </a:r>
            <a:r>
              <a:rPr lang="ru-RU" sz="3200" dirty="0"/>
              <a:t>объекта.</a:t>
            </a:r>
          </a:p>
          <a:p>
            <a:pPr marL="0" indent="0">
              <a:buNone/>
            </a:pPr>
            <a:endParaRPr lang="ru-RU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3200" dirty="0"/>
              <a:t>Значение</a:t>
            </a:r>
            <a:r>
              <a:rPr lang="ru-RU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</a:rPr>
              <a:t>None</a:t>
            </a:r>
            <a:r>
              <a:rPr lang="ru-RU" sz="3200" dirty="0"/>
              <a:t> возвращает функции без явного использования инструкции вида </a:t>
            </a:r>
            <a:r>
              <a:rPr lang="en-US" sz="3200" dirty="0"/>
              <a:t>return</a:t>
            </a:r>
            <a:r>
              <a:rPr lang="ru-RU" sz="3200" dirty="0"/>
              <a:t> значение (в </a:t>
            </a:r>
            <a:r>
              <a:rPr lang="en-US" sz="3200" dirty="0"/>
              <a:t>Python </a:t>
            </a:r>
            <a:r>
              <a:rPr lang="ru-RU" sz="3200" dirty="0"/>
              <a:t>формально отсутствуют процедуры)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2222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Функции для работы с типами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Следующие встроенные функции пытаются выполнить преобразование своих аргументов в значения соответствующих типов: </a:t>
            </a:r>
            <a:r>
              <a:rPr lang="en-US" sz="3200" dirty="0" err="1"/>
              <a:t>int</a:t>
            </a:r>
            <a:r>
              <a:rPr lang="en-US" sz="3200" dirty="0"/>
              <a:t>(), float(), complex(), bool(), </a:t>
            </a:r>
            <a:r>
              <a:rPr lang="en-US" sz="3200" dirty="0" err="1"/>
              <a:t>str</a:t>
            </a:r>
            <a:r>
              <a:rPr lang="en-US" sz="3200" dirty="0"/>
              <a:t>()</a:t>
            </a:r>
            <a:r>
              <a:rPr lang="ru-RU" sz="3200" dirty="0"/>
              <a:t>:</a:t>
            </a:r>
          </a:p>
          <a:p>
            <a:pPr marL="0" indent="0">
              <a:buNone/>
            </a:pPr>
            <a:r>
              <a:rPr lang="en-US" sz="3200" dirty="0"/>
              <a:t>x = </a:t>
            </a:r>
            <a:r>
              <a:rPr lang="en-US" sz="3200" dirty="0" err="1"/>
              <a:t>int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FF0000"/>
                </a:solidFill>
              </a:rPr>
              <a:t>‘123’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r>
              <a:rPr lang="en-US" sz="3200" dirty="0"/>
              <a:t>y = </a:t>
            </a:r>
            <a:r>
              <a:rPr lang="en-US" sz="3200" dirty="0" err="1"/>
              <a:t>int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FF0000"/>
                </a:solidFill>
              </a:rPr>
              <a:t>‘123’</a:t>
            </a:r>
            <a:r>
              <a:rPr lang="en-US" sz="3200" dirty="0"/>
              <a:t>, 8)</a:t>
            </a:r>
          </a:p>
          <a:p>
            <a:pPr marL="0" indent="0">
              <a:buNone/>
            </a:pPr>
            <a:r>
              <a:rPr lang="en-US" sz="3200" dirty="0"/>
              <a:t>z =complex(1, 2)</a:t>
            </a:r>
          </a:p>
        </p:txBody>
      </p:sp>
    </p:spTree>
    <p:extLst>
      <p:ext uri="{BB962C8B-B14F-4D97-AF65-F5344CB8AC3E}">
        <p14:creationId xmlns:p14="http://schemas.microsoft.com/office/powerpoint/2010/main" val="3579440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5BED33-B728-2F48-BB04-B518BBAA79D8}"/>
              </a:ext>
            </a:extLst>
          </p:cNvPr>
          <p:cNvSpPr txBox="1">
            <a:spLocks/>
          </p:cNvSpPr>
          <p:nvPr/>
        </p:nvSpPr>
        <p:spPr>
          <a:xfrm>
            <a:off x="1076131" y="67058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dirty="0"/>
              <a:t>Функции для работы с типами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1534DE-7081-C54A-97AA-BEB77C80DAAA}"/>
              </a:ext>
            </a:extLst>
          </p:cNvPr>
          <p:cNvSpPr txBox="1">
            <a:spLocks/>
          </p:cNvSpPr>
          <p:nvPr/>
        </p:nvSpPr>
        <p:spPr>
          <a:xfrm>
            <a:off x="1076131" y="2042185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Встроенная функция </a:t>
            </a:r>
            <a:r>
              <a:rPr lang="en-US" sz="3200" dirty="0"/>
              <a:t>type (</a:t>
            </a:r>
            <a:r>
              <a:rPr lang="en-US" sz="3200" dirty="0" err="1"/>
              <a:t>obj</a:t>
            </a:r>
            <a:r>
              <a:rPr lang="en-US" sz="3200" dirty="0"/>
              <a:t>)</a:t>
            </a:r>
            <a:r>
              <a:rPr lang="ru-RU" sz="3200" dirty="0"/>
              <a:t> получает произвольное значение </a:t>
            </a:r>
            <a:r>
              <a:rPr lang="en-US" sz="3200" dirty="0" err="1"/>
              <a:t>obj</a:t>
            </a:r>
            <a:r>
              <a:rPr lang="ru-RU" sz="3200" dirty="0"/>
              <a:t> и возвращает объект, описывающий тип этого значения.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Встроенная функция </a:t>
            </a:r>
            <a:r>
              <a:rPr lang="en-US" sz="3200" dirty="0" err="1"/>
              <a:t>isinstance</a:t>
            </a:r>
            <a:r>
              <a:rPr lang="en-US" sz="3200" dirty="0"/>
              <a:t> (</a:t>
            </a:r>
            <a:r>
              <a:rPr lang="en-US" sz="3200" dirty="0" err="1"/>
              <a:t>obj</a:t>
            </a:r>
            <a:r>
              <a:rPr lang="en-US" sz="3200" dirty="0"/>
              <a:t>, type)</a:t>
            </a:r>
            <a:r>
              <a:rPr lang="ru-RU" sz="3200" dirty="0"/>
              <a:t> возвращает </a:t>
            </a:r>
            <a:r>
              <a:rPr lang="en-US" sz="3200" b="1" dirty="0">
                <a:solidFill>
                  <a:srgbClr val="0070C0"/>
                </a:solidFill>
              </a:rPr>
              <a:t>True</a:t>
            </a:r>
            <a:r>
              <a:rPr lang="ru-RU" sz="3200" dirty="0"/>
              <a:t>, если </a:t>
            </a:r>
            <a:r>
              <a:rPr lang="en-US" sz="3200" dirty="0" err="1"/>
              <a:t>obj</a:t>
            </a:r>
            <a:r>
              <a:rPr lang="ru-RU" sz="3200" dirty="0"/>
              <a:t> имеет тип </a:t>
            </a:r>
            <a:r>
              <a:rPr lang="en-US" sz="3200" dirty="0"/>
              <a:t>type </a:t>
            </a:r>
            <a:r>
              <a:rPr lang="ru-RU" sz="3200" dirty="0"/>
              <a:t>(или наследника </a:t>
            </a:r>
            <a:r>
              <a:rPr lang="en-US" sz="3200" dirty="0"/>
              <a:t>type</a:t>
            </a:r>
            <a:r>
              <a:rPr lang="ru-RU" sz="3200" dirty="0"/>
              <a:t>)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894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325D-5B09-DF42-902A-D19BBC22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D700-BA14-F148-9D04-5AD632576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Язык программирования общего назначения</a:t>
            </a:r>
          </a:p>
          <a:p>
            <a:r>
              <a:rPr lang="ru-RU" sz="2400" dirty="0"/>
              <a:t>Строго типизированный</a:t>
            </a:r>
          </a:p>
          <a:p>
            <a:r>
              <a:rPr lang="ru-RU" sz="2400" dirty="0"/>
              <a:t>Динамическая типизация</a:t>
            </a:r>
          </a:p>
          <a:p>
            <a:r>
              <a:rPr lang="ru-RU" sz="2400" dirty="0"/>
              <a:t>Автоматическое управления памятью</a:t>
            </a:r>
          </a:p>
          <a:p>
            <a:r>
              <a:rPr lang="ru-RU" sz="2400" dirty="0"/>
              <a:t>Интерпретируемый(предварительно компилируется в байт-код)</a:t>
            </a:r>
          </a:p>
          <a:p>
            <a:r>
              <a:rPr lang="ru-RU" sz="2400" dirty="0" err="1"/>
              <a:t>Мультипарадигмальный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22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F4E-706E-364E-905A-C7249A28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8CF07-72AA-514E-B3C7-A449DBF0A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компьютерном программном обеспечении , </a:t>
            </a:r>
            <a:r>
              <a:rPr lang="ru-RU" b="1" dirty="0"/>
              <a:t>язык программирования общего назначения</a:t>
            </a:r>
            <a:r>
              <a:rPr lang="ru-RU" dirty="0"/>
              <a:t> является </a:t>
            </a:r>
            <a:r>
              <a:rPr lang="ru-RU" b="1" dirty="0"/>
              <a:t>язык программирования</a:t>
            </a:r>
            <a:r>
              <a:rPr lang="ru-RU" dirty="0"/>
              <a:t> посвящена </a:t>
            </a:r>
            <a:r>
              <a:rPr lang="ru-RU" b="1" dirty="0"/>
              <a:t>общего назначения</a:t>
            </a:r>
            <a:r>
              <a:rPr lang="ru-RU" dirty="0"/>
              <a:t> , предназначенный для использования для написания программного обеспечения в самых различных прикладных областях.</a:t>
            </a:r>
          </a:p>
          <a:p>
            <a:r>
              <a:rPr lang="ru-RU" dirty="0"/>
              <a:t>Строгая типизация относится к системе типов , в которой существуют ограничения на операцию, в которой могут выполняться две переменные разных типов. Например, в очень </a:t>
            </a:r>
            <a:r>
              <a:rPr lang="ru-RU" b="1" dirty="0"/>
              <a:t>строго типизированном языке</a:t>
            </a:r>
            <a:r>
              <a:rPr lang="ru-RU" dirty="0"/>
              <a:t> попытка добавить </a:t>
            </a:r>
            <a:r>
              <a:rPr lang="en-US" dirty="0"/>
              <a:t>string </a:t>
            </a:r>
            <a:r>
              <a:rPr lang="ru-RU" dirty="0"/>
              <a:t>и </a:t>
            </a:r>
            <a:r>
              <a:rPr lang="en-US" dirty="0"/>
              <a:t>number </a:t>
            </a:r>
            <a:r>
              <a:rPr lang="ru-RU" dirty="0"/>
              <a:t>может привести к ошибке.</a:t>
            </a:r>
          </a:p>
          <a:p>
            <a:r>
              <a:rPr lang="ru-RU" b="1" dirty="0" err="1"/>
              <a:t>Динами́ческая</a:t>
            </a:r>
            <a:r>
              <a:rPr lang="ru-RU" b="1" dirty="0"/>
              <a:t> </a:t>
            </a:r>
            <a:r>
              <a:rPr lang="ru-RU" b="1" dirty="0" err="1"/>
              <a:t>типиза́ция</a:t>
            </a:r>
            <a:r>
              <a:rPr lang="ru-RU" dirty="0"/>
              <a:t> — приём, используемый в </a:t>
            </a:r>
            <a:r>
              <a:rPr lang="ru-RU" dirty="0">
                <a:hlinkClick r:id="rId2" tooltip="Язык программирования"/>
              </a:rPr>
              <a:t>языках программирования</a:t>
            </a:r>
            <a:r>
              <a:rPr lang="ru-RU" dirty="0"/>
              <a:t> и </a:t>
            </a:r>
            <a:r>
              <a:rPr lang="ru-RU" dirty="0">
                <a:hlinkClick r:id="rId3" tooltip="Язык спецификаций"/>
              </a:rPr>
              <a:t>языках спецификации</a:t>
            </a:r>
            <a:r>
              <a:rPr lang="ru-RU" dirty="0"/>
              <a:t>, при котором </a:t>
            </a:r>
            <a:r>
              <a:rPr lang="ru-RU" dirty="0">
                <a:hlinkClick r:id="rId4" tooltip="Переменная (программирование)"/>
              </a:rPr>
              <a:t>переменная</a:t>
            </a:r>
            <a:r>
              <a:rPr lang="ru-RU" dirty="0"/>
              <a:t> связывается с </a:t>
            </a:r>
            <a:r>
              <a:rPr lang="ru-RU" dirty="0">
                <a:hlinkClick r:id="rId5" tooltip="Тип данных"/>
              </a:rPr>
              <a:t>типом</a:t>
            </a:r>
            <a:r>
              <a:rPr lang="ru-RU" dirty="0"/>
              <a:t> в момент </a:t>
            </a:r>
            <a:r>
              <a:rPr lang="ru-RU" dirty="0">
                <a:hlinkClick r:id="rId6" tooltip="Присваивание (программирование)"/>
              </a:rPr>
              <a:t>присваивания</a:t>
            </a:r>
            <a:r>
              <a:rPr lang="ru-RU" dirty="0"/>
              <a:t> </a:t>
            </a:r>
            <a:r>
              <a:rPr lang="ru-RU" dirty="0">
                <a:hlinkClick r:id="rId7" tooltip="Значение"/>
              </a:rPr>
              <a:t>значения</a:t>
            </a:r>
            <a:r>
              <a:rPr lang="ru-RU" dirty="0"/>
              <a:t>, а не в момент объявления переменной. Таким образом, в различных участках </a:t>
            </a:r>
            <a:r>
              <a:rPr lang="ru-RU" dirty="0">
                <a:hlinkClick r:id="rId8" tooltip="Компьютерная программа"/>
              </a:rPr>
              <a:t>программы</a:t>
            </a:r>
            <a:r>
              <a:rPr lang="ru-RU" dirty="0"/>
              <a:t> одна и та же переменная может принимать </a:t>
            </a:r>
            <a:r>
              <a:rPr lang="ru-RU" dirty="0">
                <a:hlinkClick r:id="rId7" tooltip="Значение"/>
              </a:rPr>
              <a:t>значения</a:t>
            </a:r>
            <a:r>
              <a:rPr lang="ru-RU" dirty="0"/>
              <a:t> разных </a:t>
            </a:r>
            <a:r>
              <a:rPr lang="ru-RU" dirty="0">
                <a:hlinkClick r:id="rId5" tooltip="Тип данных"/>
              </a:rPr>
              <a:t>типов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3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643C-A06B-8F4B-B791-7D9ADD49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DB9F7-89C2-014D-B3F8-4A866EC6E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 err="1"/>
              <a:t>Мультипарадигма́льный</a:t>
            </a:r>
            <a:r>
              <a:rPr lang="ru-RU" b="1" dirty="0"/>
              <a:t> </a:t>
            </a:r>
            <a:r>
              <a:rPr lang="ru-RU" b="1" dirty="0" err="1"/>
              <a:t>язы́к</a:t>
            </a:r>
            <a:r>
              <a:rPr lang="ru-RU" b="1" dirty="0"/>
              <a:t> </a:t>
            </a:r>
            <a:r>
              <a:rPr lang="ru-RU" b="1" dirty="0" err="1"/>
              <a:t>программи́рования</a:t>
            </a:r>
            <a:r>
              <a:rPr lang="ru-RU" dirty="0"/>
              <a:t> — как правило, </a:t>
            </a:r>
            <a:r>
              <a:rPr lang="ru-RU" dirty="0">
                <a:hlinkClick r:id="rId2" tooltip="Язык программирования"/>
              </a:rPr>
              <a:t>язык программирования</a:t>
            </a:r>
            <a:r>
              <a:rPr lang="ru-RU" dirty="0"/>
              <a:t>, который был разработан специально как инструмент </a:t>
            </a:r>
            <a:r>
              <a:rPr lang="ru-RU" dirty="0">
                <a:hlinkClick r:id="rId3" tooltip="Мультипарадигмальное программирование"/>
              </a:rPr>
              <a:t>мультипарадигмального программирования</a:t>
            </a:r>
            <a:r>
              <a:rPr lang="ru-RU" dirty="0"/>
              <a:t>, то есть изобразительные возможности которого изначально предполагалось унаследовать от нескольких, чаще всего не родственных языков.</a:t>
            </a:r>
          </a:p>
          <a:p>
            <a:r>
              <a:rPr lang="ru-RU" dirty="0"/>
              <a:t>Иногда термин </a:t>
            </a:r>
            <a:r>
              <a:rPr lang="ru-RU" b="1" dirty="0" err="1"/>
              <a:t>мультипарадигмальный</a:t>
            </a:r>
            <a:r>
              <a:rPr lang="ru-RU" b="1" dirty="0"/>
              <a:t> язык программирования</a:t>
            </a:r>
            <a:r>
              <a:rPr lang="ru-RU" dirty="0"/>
              <a:t> определяют как «язык, который поддерживает больше чем одну </a:t>
            </a:r>
            <a:r>
              <a:rPr lang="ru-RU" dirty="0">
                <a:hlinkClick r:id="rId4" tooltip="Парадигма программирования"/>
              </a:rPr>
              <a:t>парадигму программирования</a:t>
            </a:r>
            <a:r>
              <a:rPr lang="ru-RU" dirty="0"/>
              <a:t>». Такое определение оказывается недостаточно точным в силу того, что само понятие парадигмы программирования различные авторы определяют по-разному. Например, если считать парадигмами программирования </a:t>
            </a:r>
            <a:r>
              <a:rPr lang="ru-RU" dirty="0">
                <a:hlinkClick r:id="rId5" tooltip="Рекурсия"/>
              </a:rPr>
              <a:t>рекурсию</a:t>
            </a:r>
            <a:r>
              <a:rPr lang="ru-RU" dirty="0"/>
              <a:t>, </a:t>
            </a:r>
            <a:r>
              <a:rPr lang="ru-RU" dirty="0">
                <a:hlinkClick r:id="rId6" tooltip="Структурное программирование"/>
              </a:rPr>
              <a:t>структурное программирование</a:t>
            </a:r>
            <a:r>
              <a:rPr lang="ru-RU" dirty="0"/>
              <a:t> и </a:t>
            </a:r>
            <a:r>
              <a:rPr lang="ru-RU" dirty="0">
                <a:hlinkClick r:id="rId7" tooltip="Присваивание"/>
              </a:rPr>
              <a:t>присваивания</a:t>
            </a:r>
            <a:r>
              <a:rPr lang="ru-RU" dirty="0"/>
              <a:t>, то окажется, что под рассматриваемое определение подойдут едва ли не все существующие языки программирования, за исключением некоторых особых случаев (например, языка </a:t>
            </a:r>
            <a:r>
              <a:rPr lang="en-US" dirty="0">
                <a:hlinkClick r:id="rId8" tooltip="Haskell"/>
              </a:rPr>
              <a:t>Haskell</a:t>
            </a:r>
            <a:r>
              <a:rPr lang="en-US" dirty="0"/>
              <a:t>, </a:t>
            </a:r>
            <a:r>
              <a:rPr lang="ru-RU" dirty="0"/>
              <a:t>в котором нет присваивания в привычном виде).</a:t>
            </a:r>
          </a:p>
          <a:p>
            <a:r>
              <a:rPr lang="en-US" dirty="0"/>
              <a:t>https://</a:t>
            </a:r>
            <a:r>
              <a:rPr lang="en-US" dirty="0" err="1"/>
              <a:t>ru.wikipedia.org</a:t>
            </a:r>
            <a:r>
              <a:rPr lang="en-US" dirty="0"/>
              <a:t>/wiki/%D0%9C%D1%83%D0%BB%D1%8C%D1%82%D0%B8%D0%BF%D0%B0%D1%80%D0%B0%D0%B4%D0%B8%D0%B3%D0%BC%D0%B0%D0%BB%D1%8C%D0%BD%D1%8B%D0%B9_%D1%8F%D0%B7%D1%8B%D0%BA_%D0%BF%D1%80%D0%BE%D0%B3%D1%80%D0%B0%D0%BC%D0%BC%D0%B8%D1%80%D0%BE%D0%B2%D0%B0%D0%BD%D0%B8%D1%8F</a:t>
            </a:r>
          </a:p>
        </p:txBody>
      </p:sp>
    </p:spTree>
    <p:extLst>
      <p:ext uri="{BB962C8B-B14F-4D97-AF65-F5344CB8AC3E}">
        <p14:creationId xmlns:p14="http://schemas.microsoft.com/office/powerpoint/2010/main" val="31166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1D10-205B-9F40-A79F-A9CCC613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Рейтинг языков программирования от компании </a:t>
            </a:r>
            <a:r>
              <a:rPr lang="en-US" dirty="0"/>
              <a:t>TIOBE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2D7629-9890-614F-BC8F-A31F5A5E8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039" y="1845021"/>
            <a:ext cx="6660303" cy="45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5C11-7EBA-284C-A430-E8D1D3AC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4690-769E-C749-866C-380615F92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Автор языка </a:t>
            </a:r>
            <a:r>
              <a:rPr lang="en-US" b="1" dirty="0"/>
              <a:t>Python </a:t>
            </a:r>
            <a:r>
              <a:rPr lang="ru-RU" b="1" dirty="0"/>
              <a:t>назвал его в честь британского комедийного шоу “</a:t>
            </a:r>
            <a:r>
              <a:rPr lang="en-US" b="1" dirty="0"/>
              <a:t>Monty Python”</a:t>
            </a:r>
            <a:r>
              <a:rPr lang="en-US" dirty="0"/>
              <a:t>, </a:t>
            </a:r>
            <a:r>
              <a:rPr lang="ru-RU" dirty="0"/>
              <a:t>которое было популярно в начале 1970-х годов.</a:t>
            </a:r>
            <a:endParaRPr lang="en-US" dirty="0"/>
          </a:p>
          <a:p>
            <a:pPr fontAlgn="base"/>
            <a:r>
              <a:rPr lang="ru-RU" dirty="0"/>
              <a:t>Это телешоу позволяло автору расслабиться и отвлечься от разработки языка. Однако, несмотря на настоящее происхождение названия, для людей более очевидно связывать </a:t>
            </a:r>
            <a:r>
              <a:rPr lang="en-US" dirty="0"/>
              <a:t>Python </a:t>
            </a:r>
            <a:r>
              <a:rPr lang="ru-RU" dirty="0"/>
              <a:t>со словом “змея”. Этому также способствует логотип, на котором изображена рептилия.</a:t>
            </a:r>
          </a:p>
          <a:p>
            <a:pPr fontAlgn="base"/>
            <a:r>
              <a:rPr lang="ru-RU" dirty="0"/>
              <a:t>И хотя создатель языка не раз говорил, что название никак не связано со змеями, повлиять на мнение общества так и не удалось.</a:t>
            </a:r>
            <a:endParaRPr lang="en-US" dirty="0"/>
          </a:p>
          <a:p>
            <a:r>
              <a:rPr lang="ru-RU" dirty="0"/>
              <a:t>Будь то название британского телешоу или английское звучание слова “змея”, </a:t>
            </a:r>
            <a:r>
              <a:rPr lang="en-US" b="1" dirty="0"/>
              <a:t>Python </a:t>
            </a:r>
            <a:r>
              <a:rPr lang="ru-RU" b="1" dirty="0"/>
              <a:t>правильно произносить, как </a:t>
            </a:r>
            <a:r>
              <a:rPr lang="ru-RU" b="1" dirty="0" err="1"/>
              <a:t>Пайтон</a:t>
            </a:r>
            <a:r>
              <a:rPr lang="ru-RU" dirty="0"/>
              <a:t>. Однако, около 80% Российского сообщества привыкли использовать слово “Питон”.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48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F6BC-8639-9442-85D9-BE4CA524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47A8B-8350-004A-AF95-34B9021E8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5711687" cy="3849624"/>
          </a:xfrm>
        </p:spPr>
        <p:txBody>
          <a:bodyPr>
            <a:normAutofit/>
          </a:bodyPr>
          <a:lstStyle/>
          <a:p>
            <a:r>
              <a:rPr lang="ru-RU" dirty="0"/>
              <a:t>Язык начал разрабатывать программист, Гвидо </a:t>
            </a:r>
            <a:r>
              <a:rPr lang="ru-RU" dirty="0" err="1"/>
              <a:t>ван</a:t>
            </a:r>
            <a:r>
              <a:rPr lang="ru-RU" dirty="0"/>
              <a:t> </a:t>
            </a:r>
            <a:r>
              <a:rPr lang="ru-RU" dirty="0" err="1"/>
              <a:t>Россумом</a:t>
            </a:r>
            <a:r>
              <a:rPr lang="ru-RU" dirty="0"/>
              <a:t>, в конце 1980-х. На тот момент он работал в центре математики и информатике в Нидерландах.</a:t>
            </a:r>
            <a:endParaRPr lang="en-US" dirty="0"/>
          </a:p>
          <a:p>
            <a:pPr fontAlgn="base"/>
            <a:r>
              <a:rPr lang="ru-RU" dirty="0"/>
              <a:t>Гвидо </a:t>
            </a:r>
            <a:r>
              <a:rPr lang="ru-RU" dirty="0" err="1"/>
              <a:t>ван</a:t>
            </a:r>
            <a:r>
              <a:rPr lang="ru-RU" dirty="0"/>
              <a:t> </a:t>
            </a:r>
            <a:r>
              <a:rPr lang="ru-RU" dirty="0" err="1"/>
              <a:t>Россум</a:t>
            </a:r>
            <a:r>
              <a:rPr lang="ru-RU" dirty="0"/>
              <a:t> увлекался работой с «железками» ещё со школьных лет, и хотя он не находил поддержки и одобрения у своих сверстников, это не помешало ему самостоятельно разработать язык программирования.</a:t>
            </a:r>
          </a:p>
          <a:p>
            <a:pPr fontAlgn="base"/>
            <a:r>
              <a:rPr lang="ru-RU" dirty="0" err="1"/>
              <a:t>Россум</a:t>
            </a:r>
            <a:r>
              <a:rPr lang="ru-RU" dirty="0"/>
              <a:t> работал над </a:t>
            </a:r>
            <a:r>
              <a:rPr lang="en-US" dirty="0"/>
              <a:t>Python </a:t>
            </a:r>
            <a:r>
              <a:rPr lang="ru-RU" dirty="0"/>
              <a:t>в свободное время, в качестве основы он взял язык программирования </a:t>
            </a:r>
            <a:r>
              <a:rPr lang="en-US" dirty="0"/>
              <a:t>ABC, </a:t>
            </a:r>
            <a:r>
              <a:rPr lang="ru-RU" dirty="0"/>
              <a:t>в разработке которого когда-то участвовал.</a:t>
            </a:r>
          </a:p>
          <a:p>
            <a:endParaRPr lang="en-US" dirty="0"/>
          </a:p>
        </p:txBody>
      </p:sp>
      <p:pic>
        <p:nvPicPr>
          <p:cNvPr id="1026" name="Picture 2" descr="Питон, пожирающий мир: как побочный проект одного разработчика стал  популярнейшим языком программирования / Хабр">
            <a:extLst>
              <a:ext uri="{FF2B5EF4-FFF2-40B4-BE49-F238E27FC236}">
                <a16:creationId xmlns:a16="http://schemas.microsoft.com/office/drawing/2014/main" id="{9F2BA453-0032-CD45-8C52-1C7E89244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60" y="1600200"/>
            <a:ext cx="4697983" cy="313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848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5E4A76-0180-4CD0-B081-82F74A336136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2174</Words>
  <Application>Microsoft Macintosh PowerPoint</Application>
  <PresentationFormat>Widescreen</PresentationFormat>
  <Paragraphs>216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Garamond</vt:lpstr>
      <vt:lpstr>SavonVTI</vt:lpstr>
      <vt:lpstr>Devops course</vt:lpstr>
      <vt:lpstr>Общие сведения</vt:lpstr>
      <vt:lpstr>Почему Python</vt:lpstr>
      <vt:lpstr>Особенности Python</vt:lpstr>
      <vt:lpstr>Особенности Python</vt:lpstr>
      <vt:lpstr>Особенности Python</vt:lpstr>
      <vt:lpstr>Рейтинг языков программирования от компании TIOBE</vt:lpstr>
      <vt:lpstr>История Python</vt:lpstr>
      <vt:lpstr>История Python</vt:lpstr>
      <vt:lpstr>История и версии Python</vt:lpstr>
      <vt:lpstr>Python 2 vs Python 3</vt:lpstr>
      <vt:lpstr>Реализации Python</vt:lpstr>
      <vt:lpstr>Реализации Python</vt:lpstr>
      <vt:lpstr>Реализации Python</vt:lpstr>
      <vt:lpstr>Литература</vt:lpstr>
      <vt:lpstr>Литература</vt:lpstr>
      <vt:lpstr>Ссылки</vt:lpstr>
      <vt:lpstr>Редакторы кода для Python</vt:lpstr>
      <vt:lpstr>Редакторы Python кода</vt:lpstr>
      <vt:lpstr>Редакторы Python кода</vt:lpstr>
      <vt:lpstr>Редакторы кода Python. Ссылки</vt:lpstr>
      <vt:lpstr>Интерактивный режим Python</vt:lpstr>
      <vt:lpstr>Объекты Python</vt:lpstr>
      <vt:lpstr>Типы данных Python</vt:lpstr>
      <vt:lpstr>Типы данных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2020-05-10T22:40:24Z</dcterms:created>
  <dcterms:modified xsi:type="dcterms:W3CDTF">2021-02-03T13:12:42Z</dcterms:modified>
</cp:coreProperties>
</file>